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4" r:id="rId51"/>
  </p:sldIdLst>
  <p:sldSz cx="18288000" cy="10287000"/>
  <p:notesSz cx="6858000" cy="9144000"/>
  <p:embeddedFontLst>
    <p:embeddedFont>
      <p:font typeface="Muli" panose="020B0604020202020204" charset="0"/>
      <p:regular r:id="rId52"/>
    </p:embeddedFont>
    <p:embeddedFont>
      <p:font typeface="Muli Bold" panose="020B0604020202020204" charset="0"/>
      <p:regular r:id="rId53"/>
    </p:embeddedFont>
    <p:embeddedFont>
      <p:font typeface="Muli Ultra-Bold" panose="020B0604020202020204" charset="0"/>
      <p:regular r:id="rId54"/>
    </p:embeddedFont>
    <p:embeddedFont>
      <p:font typeface="Noto Serif Display" panose="020B0604020202020204"/>
      <p:regular r:id="rId55"/>
    </p:embeddedFont>
    <p:embeddedFont>
      <p:font typeface="Open Sans 1" panose="020B0604020202020204" charset="0"/>
      <p:regular r:id="rId56"/>
    </p:embeddedFont>
    <p:embeddedFont>
      <p:font typeface="Open Sans 1 Bold" panose="020B0604020202020204" charset="0"/>
      <p:regular r:id="rId57"/>
    </p:embeddedFont>
    <p:embeddedFont>
      <p:font typeface="Open Sans 2 Bold" panose="020B0604020202020204" charset="0"/>
      <p:regular r:id="rId58"/>
    </p:embeddedFont>
    <p:embeddedFont>
      <p:font typeface="Open Sans 2 Ultra-Bold" panose="020B0604020202020204" charset="0"/>
      <p:regular r:id="rId59"/>
    </p:embeddedFont>
    <p:embeddedFont>
      <p:font typeface="Public Sans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534645" cy="1425738"/>
          </a:xfrm>
        </p:grpSpPr>
        <p:sp>
          <p:nvSpPr>
            <p:cNvPr id="3" name="Freeform 3"/>
            <p:cNvSpPr/>
            <p:nvPr/>
          </p:nvSpPr>
          <p:spPr>
            <a:xfrm flipH="1">
              <a:off x="0" y="0"/>
              <a:ext cx="2534645" cy="1425738"/>
            </a:xfrm>
            <a:custGeom>
              <a:avLst/>
              <a:gdLst/>
              <a:ahLst/>
              <a:cxnLst/>
              <a:rect l="l" t="t" r="r" b="b"/>
              <a:pathLst>
                <a:path w="2534645" h="1425738">
                  <a:moveTo>
                    <a:pt x="2534645" y="0"/>
                  </a:moveTo>
                  <a:lnTo>
                    <a:pt x="0" y="0"/>
                  </a:lnTo>
                  <a:lnTo>
                    <a:pt x="0" y="1425738"/>
                  </a:lnTo>
                  <a:lnTo>
                    <a:pt x="2534645" y="1425738"/>
                  </a:lnTo>
                  <a:close/>
                </a:path>
              </a:pathLst>
            </a:custGeom>
            <a:blipFill>
              <a:blip r:embed="rId2"/>
              <a:stretch>
                <a:fillRect l="-17912" r="-17912" b="-20230"/>
              </a:stretch>
            </a:blipFill>
          </p:spPr>
        </p:sp>
      </p:grpSp>
      <p:grpSp>
        <p:nvGrpSpPr>
          <p:cNvPr id="4" name="Group 4"/>
          <p:cNvGrpSpPr/>
          <p:nvPr/>
        </p:nvGrpSpPr>
        <p:grpSpPr>
          <a:xfrm>
            <a:off x="1028700" y="1666590"/>
            <a:ext cx="14028943" cy="5416489"/>
            <a:chOff x="0" y="0"/>
            <a:chExt cx="1513408" cy="584317"/>
          </a:xfrm>
        </p:grpSpPr>
        <p:sp>
          <p:nvSpPr>
            <p:cNvPr id="5" name="Freeform 5"/>
            <p:cNvSpPr/>
            <p:nvPr/>
          </p:nvSpPr>
          <p:spPr>
            <a:xfrm>
              <a:off x="0" y="0"/>
              <a:ext cx="1513408" cy="584317"/>
            </a:xfrm>
            <a:custGeom>
              <a:avLst/>
              <a:gdLst/>
              <a:ahLst/>
              <a:cxnLst/>
              <a:rect l="l" t="t" r="r" b="b"/>
              <a:pathLst>
                <a:path w="1513408" h="584317">
                  <a:moveTo>
                    <a:pt x="19867" y="0"/>
                  </a:moveTo>
                  <a:lnTo>
                    <a:pt x="1493541" y="0"/>
                  </a:lnTo>
                  <a:cubicBezTo>
                    <a:pt x="1498810" y="0"/>
                    <a:pt x="1503863" y="2093"/>
                    <a:pt x="1507589" y="5819"/>
                  </a:cubicBezTo>
                  <a:cubicBezTo>
                    <a:pt x="1511315" y="9545"/>
                    <a:pt x="1513408" y="14598"/>
                    <a:pt x="1513408" y="19867"/>
                  </a:cubicBezTo>
                  <a:lnTo>
                    <a:pt x="1513408" y="564451"/>
                  </a:lnTo>
                  <a:cubicBezTo>
                    <a:pt x="1513408" y="569720"/>
                    <a:pt x="1511315" y="574773"/>
                    <a:pt x="1507589" y="578499"/>
                  </a:cubicBezTo>
                  <a:cubicBezTo>
                    <a:pt x="1503863" y="582224"/>
                    <a:pt x="1498810" y="584317"/>
                    <a:pt x="1493541" y="584317"/>
                  </a:cubicBezTo>
                  <a:lnTo>
                    <a:pt x="19867" y="584317"/>
                  </a:lnTo>
                  <a:cubicBezTo>
                    <a:pt x="14598" y="584317"/>
                    <a:pt x="9545" y="582224"/>
                    <a:pt x="5819" y="578499"/>
                  </a:cubicBezTo>
                  <a:cubicBezTo>
                    <a:pt x="2093" y="574773"/>
                    <a:pt x="0" y="569720"/>
                    <a:pt x="0" y="564451"/>
                  </a:cubicBezTo>
                  <a:lnTo>
                    <a:pt x="0" y="19867"/>
                  </a:lnTo>
                  <a:cubicBezTo>
                    <a:pt x="0" y="14598"/>
                    <a:pt x="2093" y="9545"/>
                    <a:pt x="5819" y="5819"/>
                  </a:cubicBezTo>
                  <a:cubicBezTo>
                    <a:pt x="9545" y="2093"/>
                    <a:pt x="14598" y="0"/>
                    <a:pt x="19867"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6" name="TextBox 6"/>
            <p:cNvSpPr txBox="1"/>
            <p:nvPr/>
          </p:nvSpPr>
          <p:spPr>
            <a:xfrm>
              <a:off x="0" y="19050"/>
              <a:ext cx="1513408" cy="565267"/>
            </a:xfrm>
            <a:prstGeom prst="rect">
              <a:avLst/>
            </a:prstGeom>
          </p:spPr>
          <p:txBody>
            <a:bodyPr lIns="50800" tIns="50800" rIns="50800" bIns="50800" rtlCol="0" anchor="ctr"/>
            <a:lstStyle/>
            <a:p>
              <a:pPr algn="ctr">
                <a:lnSpc>
                  <a:spcPts val="2089"/>
                </a:lnSpc>
              </a:pPr>
              <a:endParaRPr/>
            </a:p>
          </p:txBody>
        </p:sp>
      </p:grpSp>
      <p:sp>
        <p:nvSpPr>
          <p:cNvPr id="7" name="TextBox 7"/>
          <p:cNvSpPr txBox="1"/>
          <p:nvPr/>
        </p:nvSpPr>
        <p:spPr>
          <a:xfrm>
            <a:off x="1944137" y="2548757"/>
            <a:ext cx="11666715" cy="1329667"/>
          </a:xfrm>
          <a:prstGeom prst="rect">
            <a:avLst/>
          </a:prstGeom>
        </p:spPr>
        <p:txBody>
          <a:bodyPr lIns="0" tIns="0" rIns="0" bIns="0" rtlCol="0" anchor="t">
            <a:spAutoFit/>
          </a:bodyPr>
          <a:lstStyle/>
          <a:p>
            <a:pPr marL="0" lvl="0" indent="0" algn="l">
              <a:lnSpc>
                <a:spcPts val="5177"/>
              </a:lnSpc>
            </a:pPr>
            <a:r>
              <a:rPr lang="en-US" sz="4664" spc="93">
                <a:solidFill>
                  <a:srgbClr val="FFFFFF"/>
                </a:solidFill>
                <a:latin typeface="Muli"/>
                <a:ea typeface="Muli"/>
                <a:cs typeface="Muli"/>
                <a:sym typeface="Muli"/>
              </a:rPr>
              <a:t>ỨNG DỤNG PHÁT HIỆN BỆNH SỬ DỤNG MACHINE LEARING VÀ DEEP LEARNING</a:t>
            </a:r>
          </a:p>
        </p:txBody>
      </p:sp>
      <p:sp>
        <p:nvSpPr>
          <p:cNvPr id="8" name="TextBox 8"/>
          <p:cNvSpPr txBox="1"/>
          <p:nvPr/>
        </p:nvSpPr>
        <p:spPr>
          <a:xfrm>
            <a:off x="4863713" y="4374835"/>
            <a:ext cx="5827563" cy="542925"/>
          </a:xfrm>
          <a:prstGeom prst="rect">
            <a:avLst/>
          </a:prstGeom>
        </p:spPr>
        <p:txBody>
          <a:bodyPr lIns="0" tIns="0" rIns="0" bIns="0" rtlCol="0" anchor="t">
            <a:spAutoFit/>
          </a:bodyPr>
          <a:lstStyle/>
          <a:p>
            <a:pPr marL="0" lvl="0" indent="0" algn="ctr">
              <a:lnSpc>
                <a:spcPts val="4319"/>
              </a:lnSpc>
              <a:spcBef>
                <a:spcPct val="0"/>
              </a:spcBef>
            </a:pPr>
            <a:r>
              <a:rPr lang="en-US" sz="3599" b="1" spc="179">
                <a:solidFill>
                  <a:srgbClr val="CC8946"/>
                </a:solidFill>
                <a:latin typeface="Open Sans 1 Bold"/>
                <a:ea typeface="Open Sans 1 Bold"/>
                <a:cs typeface="Open Sans 1 Bold"/>
                <a:sym typeface="Open Sans 1 Bold"/>
              </a:rPr>
              <a:t>NHÓM 31</a:t>
            </a:r>
          </a:p>
        </p:txBody>
      </p:sp>
      <p:sp>
        <p:nvSpPr>
          <p:cNvPr id="9" name="TextBox 9"/>
          <p:cNvSpPr txBox="1"/>
          <p:nvPr/>
        </p:nvSpPr>
        <p:spPr>
          <a:xfrm>
            <a:off x="1028700" y="8720743"/>
            <a:ext cx="3572847" cy="355600"/>
          </a:xfrm>
          <a:prstGeom prst="rect">
            <a:avLst/>
          </a:prstGeom>
        </p:spPr>
        <p:txBody>
          <a:bodyPr lIns="0" tIns="0" rIns="0" bIns="0" rtlCol="0" anchor="t">
            <a:spAutoFit/>
          </a:bodyPr>
          <a:lstStyle/>
          <a:p>
            <a:pPr marL="0" lvl="0" indent="0" algn="l">
              <a:lnSpc>
                <a:spcPts val="2749"/>
              </a:lnSpc>
              <a:spcBef>
                <a:spcPct val="0"/>
              </a:spcBef>
            </a:pPr>
            <a:r>
              <a:rPr lang="en-US" sz="2499" b="1" spc="49">
                <a:solidFill>
                  <a:srgbClr val="DAEFFA"/>
                </a:solidFill>
                <a:latin typeface="Open Sans 1 Bold"/>
                <a:ea typeface="Open Sans 1 Bold"/>
                <a:cs typeface="Open Sans 1 Bold"/>
                <a:sym typeface="Open Sans 1 Bold"/>
              </a:rPr>
              <a:t>November</a:t>
            </a:r>
            <a:r>
              <a:rPr lang="en-US" sz="2499" b="1" u="none" strike="noStrike" spc="49">
                <a:solidFill>
                  <a:srgbClr val="DAEFFA"/>
                </a:solidFill>
                <a:latin typeface="Open Sans 1 Bold"/>
                <a:ea typeface="Open Sans 1 Bold"/>
                <a:cs typeface="Open Sans 1 Bold"/>
                <a:sym typeface="Open Sans 1 Bold"/>
              </a:rPr>
              <a:t> 29, 2024</a:t>
            </a:r>
          </a:p>
        </p:txBody>
      </p:sp>
      <p:grpSp>
        <p:nvGrpSpPr>
          <p:cNvPr id="10" name="Group 10"/>
          <p:cNvGrpSpPr/>
          <p:nvPr/>
        </p:nvGrpSpPr>
        <p:grpSpPr>
          <a:xfrm>
            <a:off x="15443330" y="8652977"/>
            <a:ext cx="1815970" cy="605323"/>
            <a:chOff x="0" y="0"/>
            <a:chExt cx="2421294" cy="807098"/>
          </a:xfrm>
        </p:grpSpPr>
        <p:grpSp>
          <p:nvGrpSpPr>
            <p:cNvPr id="11" name="Group 11"/>
            <p:cNvGrpSpPr/>
            <p:nvPr/>
          </p:nvGrpSpPr>
          <p:grpSpPr>
            <a:xfrm>
              <a:off x="0" y="0"/>
              <a:ext cx="1614196" cy="807098"/>
              <a:chOff x="0" y="0"/>
              <a:chExt cx="812800" cy="406400"/>
            </a:xfrm>
          </p:grpSpPr>
          <p:sp>
            <p:nvSpPr>
              <p:cNvPr id="12" name="Freeform 1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id="13" name="TextBox 13"/>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4" name="Group 14"/>
            <p:cNvGrpSpPr/>
            <p:nvPr/>
          </p:nvGrpSpPr>
          <p:grpSpPr>
            <a:xfrm>
              <a:off x="1614196" y="0"/>
              <a:ext cx="807098" cy="807098"/>
              <a:chOff x="0" y="0"/>
              <a:chExt cx="406400" cy="406400"/>
            </a:xfrm>
          </p:grpSpPr>
          <p:sp>
            <p:nvSpPr>
              <p:cNvPr id="15" name="Freeform 15"/>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6" name="TextBox 16"/>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
        <p:nvSpPr>
          <p:cNvPr id="17" name="TextBox 17"/>
          <p:cNvSpPr txBox="1"/>
          <p:nvPr/>
        </p:nvSpPr>
        <p:spPr>
          <a:xfrm>
            <a:off x="1944137" y="5143500"/>
            <a:ext cx="7199863" cy="441550"/>
          </a:xfrm>
          <a:prstGeom prst="rect">
            <a:avLst/>
          </a:prstGeom>
        </p:spPr>
        <p:txBody>
          <a:bodyPr lIns="0" tIns="0" rIns="0" bIns="0" rtlCol="0" anchor="t">
            <a:spAutoFit/>
          </a:bodyPr>
          <a:lstStyle/>
          <a:p>
            <a:pPr marL="0" lvl="0" indent="0" algn="l">
              <a:lnSpc>
                <a:spcPts val="3550"/>
              </a:lnSpc>
              <a:spcBef>
                <a:spcPct val="0"/>
              </a:spcBef>
            </a:pPr>
            <a:r>
              <a:rPr lang="en-US" sz="2958" b="1" spc="147">
                <a:solidFill>
                  <a:srgbClr val="CC8946"/>
                </a:solidFill>
                <a:latin typeface="Open Sans 1 Bold"/>
                <a:ea typeface="Open Sans 1 Bold"/>
                <a:cs typeface="Open Sans 1 Bold"/>
                <a:sym typeface="Open Sans 1 Bold"/>
              </a:rPr>
              <a:t>THÀNH VIÊN: </a:t>
            </a:r>
          </a:p>
        </p:txBody>
      </p:sp>
      <p:sp>
        <p:nvSpPr>
          <p:cNvPr id="18" name="TextBox 18"/>
          <p:cNvSpPr txBox="1"/>
          <p:nvPr/>
        </p:nvSpPr>
        <p:spPr>
          <a:xfrm>
            <a:off x="1944137" y="6069284"/>
            <a:ext cx="7199863" cy="441550"/>
          </a:xfrm>
          <a:prstGeom prst="rect">
            <a:avLst/>
          </a:prstGeom>
        </p:spPr>
        <p:txBody>
          <a:bodyPr lIns="0" tIns="0" rIns="0" bIns="0" rtlCol="0" anchor="t">
            <a:spAutoFit/>
          </a:bodyPr>
          <a:lstStyle/>
          <a:p>
            <a:pPr marL="0" lvl="0" indent="0" algn="l">
              <a:lnSpc>
                <a:spcPts val="3550"/>
              </a:lnSpc>
              <a:spcBef>
                <a:spcPct val="0"/>
              </a:spcBef>
            </a:pPr>
            <a:r>
              <a:rPr lang="en-US" sz="2958" b="1" spc="147">
                <a:solidFill>
                  <a:srgbClr val="CC8946"/>
                </a:solidFill>
                <a:latin typeface="Open Sans 1 Bold"/>
                <a:ea typeface="Open Sans 1 Bold"/>
                <a:cs typeface="Open Sans 1 Bold"/>
                <a:sym typeface="Open Sans 1 Bold"/>
              </a:rPr>
              <a:t>BÙI MẬU VĂN           Đỗ đàm quân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0420215" y="0"/>
            <a:ext cx="6839085" cy="7963923"/>
            <a:chOff x="0" y="0"/>
            <a:chExt cx="812800" cy="946483"/>
          </a:xfrm>
        </p:grpSpPr>
        <p:sp>
          <p:nvSpPr>
            <p:cNvPr id="3" name="Freeform 3"/>
            <p:cNvSpPr/>
            <p:nvPr/>
          </p:nvSpPr>
          <p:spPr>
            <a:xfrm>
              <a:off x="0" y="0"/>
              <a:ext cx="812800" cy="946483"/>
            </a:xfrm>
            <a:custGeom>
              <a:avLst/>
              <a:gdLst/>
              <a:ahLst/>
              <a:cxnLst/>
              <a:rect l="l" t="t" r="r" b="b"/>
              <a:pathLst>
                <a:path w="812800" h="946483">
                  <a:moveTo>
                    <a:pt x="0" y="0"/>
                  </a:moveTo>
                  <a:lnTo>
                    <a:pt x="812800" y="0"/>
                  </a:lnTo>
                  <a:lnTo>
                    <a:pt x="812800" y="946483"/>
                  </a:lnTo>
                  <a:lnTo>
                    <a:pt x="0" y="946483"/>
                  </a:lnTo>
                  <a:close/>
                </a:path>
              </a:pathLst>
            </a:custGeom>
            <a:blipFill>
              <a:blip r:embed="rId2"/>
              <a:stretch>
                <a:fillRect l="-37390" r="-37390"/>
              </a:stretch>
            </a:blipFill>
          </p:spPr>
        </p:sp>
      </p:grpSp>
      <p:grpSp>
        <p:nvGrpSpPr>
          <p:cNvPr id="4" name="Group 4"/>
          <p:cNvGrpSpPr/>
          <p:nvPr/>
        </p:nvGrpSpPr>
        <p:grpSpPr>
          <a:xfrm>
            <a:off x="468863" y="687835"/>
            <a:ext cx="11010122" cy="3183786"/>
            <a:chOff x="0" y="0"/>
            <a:chExt cx="1187745" cy="343459"/>
          </a:xfrm>
        </p:grpSpPr>
        <p:sp>
          <p:nvSpPr>
            <p:cNvPr id="5" name="Freeform 5"/>
            <p:cNvSpPr/>
            <p:nvPr/>
          </p:nvSpPr>
          <p:spPr>
            <a:xfrm>
              <a:off x="0" y="0"/>
              <a:ext cx="1187745" cy="343459"/>
            </a:xfrm>
            <a:custGeom>
              <a:avLst/>
              <a:gdLst/>
              <a:ahLst/>
              <a:cxnLst/>
              <a:rect l="l" t="t" r="r" b="b"/>
              <a:pathLst>
                <a:path w="1187745" h="343459">
                  <a:moveTo>
                    <a:pt x="25314" y="0"/>
                  </a:moveTo>
                  <a:lnTo>
                    <a:pt x="1162431" y="0"/>
                  </a:lnTo>
                  <a:cubicBezTo>
                    <a:pt x="1169145" y="0"/>
                    <a:pt x="1175583" y="2667"/>
                    <a:pt x="1180331" y="7414"/>
                  </a:cubicBezTo>
                  <a:cubicBezTo>
                    <a:pt x="1185078" y="12162"/>
                    <a:pt x="1187745" y="18600"/>
                    <a:pt x="1187745" y="25314"/>
                  </a:cubicBezTo>
                  <a:lnTo>
                    <a:pt x="1187745" y="318145"/>
                  </a:lnTo>
                  <a:cubicBezTo>
                    <a:pt x="1187745" y="332126"/>
                    <a:pt x="1176411" y="343459"/>
                    <a:pt x="1162431" y="343459"/>
                  </a:cubicBezTo>
                  <a:lnTo>
                    <a:pt x="25314" y="343459"/>
                  </a:lnTo>
                  <a:cubicBezTo>
                    <a:pt x="18600" y="343459"/>
                    <a:pt x="12162" y="340792"/>
                    <a:pt x="7414" y="336045"/>
                  </a:cubicBezTo>
                  <a:cubicBezTo>
                    <a:pt x="2667" y="331297"/>
                    <a:pt x="0" y="324859"/>
                    <a:pt x="0" y="318145"/>
                  </a:cubicBezTo>
                  <a:lnTo>
                    <a:pt x="0" y="25314"/>
                  </a:lnTo>
                  <a:cubicBezTo>
                    <a:pt x="0" y="11333"/>
                    <a:pt x="11333" y="0"/>
                    <a:pt x="25314"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1187745" cy="324409"/>
            </a:xfrm>
            <a:prstGeom prst="rect">
              <a:avLst/>
            </a:prstGeom>
          </p:spPr>
          <p:txBody>
            <a:bodyPr lIns="50800" tIns="50800" rIns="50800" bIns="50800" rtlCol="0" anchor="ctr"/>
            <a:lstStyle/>
            <a:p>
              <a:pPr algn="ctr">
                <a:lnSpc>
                  <a:spcPts val="2089"/>
                </a:lnSpc>
              </a:pPr>
              <a:endParaRPr/>
            </a:p>
          </p:txBody>
        </p:sp>
      </p:grpSp>
      <p:sp>
        <p:nvSpPr>
          <p:cNvPr id="7" name="TextBox 7"/>
          <p:cNvSpPr txBox="1"/>
          <p:nvPr/>
        </p:nvSpPr>
        <p:spPr>
          <a:xfrm>
            <a:off x="1288313" y="1812659"/>
            <a:ext cx="8130772" cy="971550"/>
          </a:xfrm>
          <a:prstGeom prst="rect">
            <a:avLst/>
          </a:prstGeom>
        </p:spPr>
        <p:txBody>
          <a:bodyPr lIns="0" tIns="0" rIns="0" bIns="0" rtlCol="0" anchor="t">
            <a:spAutoFit/>
          </a:bodyPr>
          <a:lstStyle/>
          <a:p>
            <a:pPr marL="0" lvl="0" indent="0" algn="l">
              <a:lnSpc>
                <a:spcPts val="3839"/>
              </a:lnSpc>
              <a:spcBef>
                <a:spcPct val="0"/>
              </a:spcBef>
            </a:pPr>
            <a:r>
              <a:rPr lang="en-US" sz="3199" b="1" spc="159">
                <a:solidFill>
                  <a:srgbClr val="FFFFFF"/>
                </a:solidFill>
                <a:latin typeface="Muli Ultra-Bold"/>
                <a:ea typeface="Muli Ultra-Bold"/>
                <a:cs typeface="Muli Ultra-Bold"/>
                <a:sym typeface="Muli Ultra-Bold"/>
              </a:rPr>
              <a:t>2. Kỹ thuật và Công nghệ Sử dụng trong Dự Án</a:t>
            </a:r>
          </a:p>
        </p:txBody>
      </p:sp>
      <p:sp>
        <p:nvSpPr>
          <p:cNvPr id="8" name="TextBox 8"/>
          <p:cNvSpPr txBox="1"/>
          <p:nvPr/>
        </p:nvSpPr>
        <p:spPr>
          <a:xfrm>
            <a:off x="468863" y="4559456"/>
            <a:ext cx="8498844" cy="3333751"/>
          </a:xfrm>
          <a:prstGeom prst="rect">
            <a:avLst/>
          </a:prstGeom>
        </p:spPr>
        <p:txBody>
          <a:bodyPr lIns="0" tIns="0" rIns="0" bIns="0" rtlCol="0" anchor="t">
            <a:spAutoFit/>
          </a:bodyPr>
          <a:lstStyle/>
          <a:p>
            <a:pPr marL="647692" lvl="1" indent="-323846" algn="l">
              <a:lnSpc>
                <a:spcPts val="4499"/>
              </a:lnSpc>
              <a:buFont typeface="Arial"/>
              <a:buChar char="•"/>
            </a:pPr>
            <a:r>
              <a:rPr lang="en-US" sz="2999" b="1" dirty="0">
                <a:solidFill>
                  <a:srgbClr val="1E1D22"/>
                </a:solidFill>
                <a:latin typeface="Muli Bold"/>
                <a:ea typeface="Muli Bold"/>
                <a:cs typeface="Muli Bold"/>
                <a:sym typeface="Muli Bold"/>
              </a:rPr>
              <a:t>Machine Learning</a:t>
            </a:r>
          </a:p>
          <a:p>
            <a:pPr marL="647692" lvl="1" indent="-323846" algn="l">
              <a:lnSpc>
                <a:spcPts val="4499"/>
              </a:lnSpc>
              <a:buFont typeface="Arial"/>
              <a:buChar char="•"/>
            </a:pPr>
            <a:r>
              <a:rPr lang="en-US" sz="2999" b="1" dirty="0">
                <a:solidFill>
                  <a:srgbClr val="1E1D22"/>
                </a:solidFill>
                <a:latin typeface="Muli Bold"/>
                <a:ea typeface="Muli Bold"/>
                <a:cs typeface="Muli Bold"/>
                <a:sym typeface="Muli Bold"/>
              </a:rPr>
              <a:t>Deep Learning</a:t>
            </a:r>
          </a:p>
          <a:p>
            <a:pPr marL="647692" lvl="1" indent="-323846" algn="l">
              <a:lnSpc>
                <a:spcPts val="4499"/>
              </a:lnSpc>
              <a:buFont typeface="Arial"/>
              <a:buChar char="•"/>
            </a:pPr>
            <a:r>
              <a:rPr lang="en-US" sz="2999" b="1" dirty="0">
                <a:solidFill>
                  <a:srgbClr val="1E1D22"/>
                </a:solidFill>
                <a:latin typeface="Muli Bold"/>
                <a:ea typeface="Muli Bold"/>
                <a:cs typeface="Muli Bold"/>
                <a:sym typeface="Muli Bold"/>
              </a:rPr>
              <a:t>Giao </a:t>
            </a:r>
            <a:r>
              <a:rPr lang="en-US" sz="2999" b="1" dirty="0" err="1">
                <a:solidFill>
                  <a:srgbClr val="1E1D22"/>
                </a:solidFill>
                <a:latin typeface="Muli Bold"/>
                <a:ea typeface="Muli Bold"/>
                <a:cs typeface="Muli Bold"/>
                <a:sym typeface="Muli Bold"/>
              </a:rPr>
              <a:t>diện</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người</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dùng</a:t>
            </a:r>
            <a:endParaRPr lang="en-US" sz="2999" b="1" dirty="0">
              <a:solidFill>
                <a:srgbClr val="1E1D22"/>
              </a:solidFill>
              <a:latin typeface="Muli Bold"/>
              <a:ea typeface="Muli Bold"/>
              <a:cs typeface="Muli Bold"/>
              <a:sym typeface="Muli Bold"/>
            </a:endParaRPr>
          </a:p>
          <a:p>
            <a:pPr marL="647692" lvl="1" indent="-323846" algn="l">
              <a:lnSpc>
                <a:spcPts val="4499"/>
              </a:lnSpc>
              <a:buFont typeface="Arial"/>
              <a:buChar char="•"/>
            </a:pPr>
            <a:r>
              <a:rPr lang="en-US" sz="2999" b="1" dirty="0" err="1">
                <a:solidFill>
                  <a:srgbClr val="1E1D22"/>
                </a:solidFill>
                <a:latin typeface="Muli Bold"/>
                <a:ea typeface="Muli Bold"/>
                <a:cs typeface="Muli Bold"/>
                <a:sym typeface="Muli Bold"/>
              </a:rPr>
              <a:t>Công</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nghệ</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hỗ</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trợ</a:t>
            </a:r>
            <a:endParaRPr lang="en-US" sz="2999" b="1" dirty="0">
              <a:solidFill>
                <a:srgbClr val="1E1D22"/>
              </a:solidFill>
              <a:latin typeface="Muli Bold"/>
              <a:ea typeface="Muli Bold"/>
              <a:cs typeface="Muli Bold"/>
              <a:sym typeface="Muli Bold"/>
            </a:endParaRPr>
          </a:p>
          <a:p>
            <a:pPr marL="647692" lvl="1" indent="-323846" algn="l">
              <a:lnSpc>
                <a:spcPts val="4499"/>
              </a:lnSpc>
              <a:buFont typeface="Arial"/>
              <a:buChar char="•"/>
            </a:pPr>
            <a:r>
              <a:rPr lang="en-US" sz="2999" b="1" dirty="0">
                <a:solidFill>
                  <a:srgbClr val="1E1D22"/>
                </a:solidFill>
                <a:latin typeface="Muli Bold"/>
                <a:ea typeface="Muli Bold"/>
                <a:cs typeface="Muli Bold"/>
                <a:sym typeface="Muli Bold"/>
              </a:rPr>
              <a:t>Quy </a:t>
            </a:r>
            <a:r>
              <a:rPr lang="en-US" sz="2999" b="1" dirty="0" err="1">
                <a:solidFill>
                  <a:srgbClr val="1E1D22"/>
                </a:solidFill>
                <a:latin typeface="Muli Bold"/>
                <a:ea typeface="Muli Bold"/>
                <a:cs typeface="Muli Bold"/>
                <a:sym typeface="Muli Bold"/>
              </a:rPr>
              <a:t>trình</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dự</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đoán</a:t>
            </a:r>
            <a:endParaRPr lang="en-US" sz="2999" b="1" dirty="0">
              <a:solidFill>
                <a:srgbClr val="1E1D22"/>
              </a:solidFill>
              <a:latin typeface="Muli Bold"/>
              <a:ea typeface="Muli Bold"/>
              <a:cs typeface="Muli Bold"/>
              <a:sym typeface="Muli Bold"/>
            </a:endParaRPr>
          </a:p>
          <a:p>
            <a:pPr marL="647692" lvl="1" indent="-323846" algn="l">
              <a:lnSpc>
                <a:spcPts val="4499"/>
              </a:lnSpc>
              <a:buFont typeface="Arial"/>
              <a:buChar char="•"/>
            </a:pPr>
            <a:r>
              <a:rPr lang="en-US" sz="2999" b="1" dirty="0" err="1">
                <a:solidFill>
                  <a:srgbClr val="1E1D22"/>
                </a:solidFill>
                <a:latin typeface="Muli Bold"/>
                <a:ea typeface="Muli Bold"/>
                <a:cs typeface="Muli Bold"/>
                <a:sym typeface="Muli Bold"/>
              </a:rPr>
              <a:t>Công</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nghệ</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triển</a:t>
            </a:r>
            <a:r>
              <a:rPr lang="en-US" sz="2999" b="1" dirty="0">
                <a:solidFill>
                  <a:srgbClr val="1E1D22"/>
                </a:solidFill>
                <a:latin typeface="Muli Bold"/>
                <a:ea typeface="Muli Bold"/>
                <a:cs typeface="Muli Bold"/>
                <a:sym typeface="Muli Bold"/>
              </a:rPr>
              <a:t> </a:t>
            </a:r>
            <a:r>
              <a:rPr lang="en-US" sz="2999" b="1" dirty="0" err="1">
                <a:solidFill>
                  <a:srgbClr val="1E1D22"/>
                </a:solidFill>
                <a:latin typeface="Muli Bold"/>
                <a:ea typeface="Muli Bold"/>
                <a:cs typeface="Muli Bold"/>
                <a:sym typeface="Muli Bold"/>
              </a:rPr>
              <a:t>khai</a:t>
            </a:r>
            <a:endParaRPr lang="en-US" sz="2999" b="1" dirty="0">
              <a:solidFill>
                <a:srgbClr val="1E1D22"/>
              </a:solidFill>
              <a:latin typeface="Muli Bold"/>
              <a:ea typeface="Muli Bold"/>
              <a:cs typeface="Muli Bold"/>
              <a:sym typeface="Muli Bold"/>
            </a:endParaRPr>
          </a:p>
        </p:txBody>
      </p:sp>
      <p:grpSp>
        <p:nvGrpSpPr>
          <p:cNvPr id="9" name="Group 9"/>
          <p:cNvGrpSpPr/>
          <p:nvPr/>
        </p:nvGrpSpPr>
        <p:grpSpPr>
          <a:xfrm>
            <a:off x="15443330" y="8652977"/>
            <a:ext cx="1815970" cy="605323"/>
            <a:chOff x="0" y="0"/>
            <a:chExt cx="2421294" cy="807098"/>
          </a:xfrm>
        </p:grpSpPr>
        <p:grpSp>
          <p:nvGrpSpPr>
            <p:cNvPr id="10" name="Group 10"/>
            <p:cNvGrpSpPr/>
            <p:nvPr/>
          </p:nvGrpSpPr>
          <p:grpSpPr>
            <a:xfrm>
              <a:off x="0" y="0"/>
              <a:ext cx="1614196" cy="807098"/>
              <a:chOff x="0" y="0"/>
              <a:chExt cx="812800" cy="406400"/>
            </a:xfrm>
          </p:grpSpPr>
          <p:sp>
            <p:nvSpPr>
              <p:cNvPr id="11" name="Freeform 11"/>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2" name="TextBox 12"/>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3" name="Group 13"/>
            <p:cNvGrpSpPr/>
            <p:nvPr/>
          </p:nvGrpSpPr>
          <p:grpSpPr>
            <a:xfrm>
              <a:off x="1614196" y="0"/>
              <a:ext cx="807098" cy="807098"/>
              <a:chOff x="0" y="0"/>
              <a:chExt cx="406400" cy="406400"/>
            </a:xfrm>
          </p:grpSpPr>
          <p:sp>
            <p:nvSpPr>
              <p:cNvPr id="14" name="Freeform 14"/>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5" name="TextBox 15"/>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39715"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2059" y="1219349"/>
            <a:ext cx="1231952" cy="1255493"/>
          </a:xfrm>
          <a:custGeom>
            <a:avLst/>
            <a:gdLst/>
            <a:ahLst/>
            <a:cxnLst/>
            <a:rect l="l" t="t" r="r" b="b"/>
            <a:pathLst>
              <a:path w="1231952" h="1255493">
                <a:moveTo>
                  <a:pt x="0" y="0"/>
                </a:moveTo>
                <a:lnTo>
                  <a:pt x="1231952" y="0"/>
                </a:lnTo>
                <a:lnTo>
                  <a:pt x="1231952" y="1255492"/>
                </a:lnTo>
                <a:lnTo>
                  <a:pt x="0" y="1255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39715" y="3405146"/>
            <a:ext cx="16230600" cy="5802788"/>
          </a:xfrm>
          <a:prstGeom prst="rect">
            <a:avLst/>
          </a:prstGeom>
        </p:spPr>
        <p:txBody>
          <a:bodyPr lIns="0" tIns="0" rIns="0" bIns="0" rtlCol="0" anchor="t">
            <a:spAutoFit/>
          </a:bodyPr>
          <a:lstStyle/>
          <a:p>
            <a:pPr marL="549203" lvl="1" indent="-274601" algn="l">
              <a:lnSpc>
                <a:spcPts val="3561"/>
              </a:lnSpc>
              <a:buFont typeface="Arial"/>
              <a:buChar char="•"/>
            </a:pPr>
            <a:r>
              <a:rPr lang="en-US" sz="2543">
                <a:solidFill>
                  <a:srgbClr val="1E1D22"/>
                </a:solidFill>
                <a:latin typeface="Muli"/>
                <a:ea typeface="Muli"/>
                <a:cs typeface="Muli"/>
                <a:sym typeface="Muli"/>
              </a:rPr>
              <a:t>Ứng dụng:</a:t>
            </a:r>
          </a:p>
          <a:p>
            <a:pPr marL="1098405" lvl="2" indent="-366135" algn="l">
              <a:lnSpc>
                <a:spcPts val="3561"/>
              </a:lnSpc>
              <a:buFont typeface="Arial"/>
              <a:buChar char="⚬"/>
            </a:pPr>
            <a:r>
              <a:rPr lang="en-US" sz="2543">
                <a:solidFill>
                  <a:srgbClr val="1E1D22"/>
                </a:solidFill>
                <a:latin typeface="Muli"/>
                <a:ea typeface="Muli"/>
                <a:cs typeface="Muli"/>
                <a:sym typeface="Muli"/>
              </a:rPr>
              <a:t>Dự đoán bệnh tiểu đường và bệnh tim.</a:t>
            </a:r>
          </a:p>
          <a:p>
            <a:pPr marL="1098405" lvl="2" indent="-366135" algn="l">
              <a:lnSpc>
                <a:spcPts val="3561"/>
              </a:lnSpc>
              <a:buFont typeface="Arial"/>
              <a:buChar char="⚬"/>
            </a:pPr>
            <a:r>
              <a:rPr lang="en-US" sz="2543">
                <a:solidFill>
                  <a:srgbClr val="1E1D22"/>
                </a:solidFill>
                <a:latin typeface="Muli"/>
                <a:ea typeface="Muli"/>
                <a:cs typeface="Muli"/>
                <a:sym typeface="Muli"/>
              </a:rPr>
              <a:t>Phân tích các chỉ số sức khỏe định lượng như đường huyết, BMI, huyết áp, cholesterol.</a:t>
            </a:r>
          </a:p>
          <a:p>
            <a:pPr marL="549203" lvl="1" indent="-274601" algn="l">
              <a:lnSpc>
                <a:spcPts val="3561"/>
              </a:lnSpc>
              <a:buFont typeface="Arial"/>
              <a:buChar char="•"/>
            </a:pPr>
            <a:r>
              <a:rPr lang="en-US" sz="2543">
                <a:solidFill>
                  <a:srgbClr val="1E1D22"/>
                </a:solidFill>
                <a:latin typeface="Muli"/>
                <a:ea typeface="Muli"/>
                <a:cs typeface="Muli"/>
                <a:sym typeface="Muli"/>
              </a:rPr>
              <a:t>Thuật toán sử dụng:</a:t>
            </a:r>
          </a:p>
          <a:p>
            <a:pPr marL="1098405" lvl="2" indent="-366135" algn="l">
              <a:lnSpc>
                <a:spcPts val="3561"/>
              </a:lnSpc>
              <a:buFont typeface="Arial"/>
              <a:buChar char="⚬"/>
            </a:pPr>
            <a:r>
              <a:rPr lang="en-US" sz="2543">
                <a:solidFill>
                  <a:srgbClr val="1E1D22"/>
                </a:solidFill>
                <a:latin typeface="Muli"/>
                <a:ea typeface="Muli"/>
                <a:cs typeface="Muli"/>
                <a:sym typeface="Muli"/>
              </a:rPr>
              <a:t>Random Forest: Mô hình tập trung vào việc dự đoán chính xác qua tổ hợp nhiều cây quyết định, được sử dụng để phân loại nguy cơ bệnh tim.</a:t>
            </a:r>
          </a:p>
          <a:p>
            <a:pPr marL="1098405" lvl="2" indent="-366135" algn="l">
              <a:lnSpc>
                <a:spcPts val="3561"/>
              </a:lnSpc>
              <a:buFont typeface="Arial"/>
              <a:buChar char="⚬"/>
            </a:pPr>
            <a:r>
              <a:rPr lang="en-US" sz="2543">
                <a:solidFill>
                  <a:srgbClr val="1E1D22"/>
                </a:solidFill>
                <a:latin typeface="Muli"/>
                <a:ea typeface="Muli"/>
                <a:cs typeface="Muli"/>
                <a:sym typeface="Muli"/>
              </a:rPr>
              <a:t>Gradient Boosting: Một kỹ thuật nâng cao hiệu suất mô hình bằng cách xây dựng các mô hình tuần tự, được dùng trong một số thử nghiệm tối ưu hóa dự đoán bệnh tiểu đường.</a:t>
            </a:r>
          </a:p>
          <a:p>
            <a:pPr marL="549203" lvl="1" indent="-274601" algn="l">
              <a:lnSpc>
                <a:spcPts val="3561"/>
              </a:lnSpc>
              <a:buFont typeface="Arial"/>
              <a:buChar char="•"/>
            </a:pPr>
            <a:r>
              <a:rPr lang="en-US" sz="2543">
                <a:solidFill>
                  <a:srgbClr val="1E1D22"/>
                </a:solidFill>
                <a:latin typeface="Muli"/>
                <a:ea typeface="Muli"/>
                <a:cs typeface="Muli"/>
                <a:sym typeface="Muli"/>
              </a:rPr>
              <a:t>Tiền xử lý dữ liệu:</a:t>
            </a:r>
          </a:p>
          <a:p>
            <a:pPr marL="1098405" lvl="2" indent="-366135" algn="l">
              <a:lnSpc>
                <a:spcPts val="3561"/>
              </a:lnSpc>
              <a:buFont typeface="Arial"/>
              <a:buChar char="⚬"/>
            </a:pPr>
            <a:r>
              <a:rPr lang="en-US" sz="2543">
                <a:solidFill>
                  <a:srgbClr val="1E1D22"/>
                </a:solidFill>
                <a:latin typeface="Muli"/>
                <a:ea typeface="Muli"/>
                <a:cs typeface="Muli"/>
                <a:sym typeface="Muli"/>
              </a:rPr>
              <a:t>Chuẩn hóa dữ liệu bằng StandardScaler để đảm bảo dữ liệu đầu vào có phân phối đồng nhất.</a:t>
            </a:r>
          </a:p>
          <a:p>
            <a:pPr marL="1098405" lvl="2" indent="-366135" algn="l">
              <a:lnSpc>
                <a:spcPts val="3561"/>
              </a:lnSpc>
              <a:spcBef>
                <a:spcPct val="0"/>
              </a:spcBef>
              <a:buFont typeface="Arial"/>
              <a:buChar char="⚬"/>
            </a:pPr>
            <a:r>
              <a:rPr lang="en-US" sz="2543">
                <a:solidFill>
                  <a:srgbClr val="1E1D22"/>
                </a:solidFill>
                <a:latin typeface="Muli"/>
                <a:ea typeface="Muli"/>
                <a:cs typeface="Muli"/>
                <a:sym typeface="Muli"/>
              </a:rPr>
              <a:t>Xử lý các đặc trưng như BMI, Glucose thành các nhóm phân loại (Underweight, Normal, Overweight) để cải thiện độ chính xác.</a:t>
            </a:r>
          </a:p>
          <a:p>
            <a:pPr marL="0" lvl="0" indent="0" algn="l">
              <a:lnSpc>
                <a:spcPts val="3561"/>
              </a:lnSpc>
              <a:spcBef>
                <a:spcPct val="0"/>
              </a:spcBef>
            </a:pPr>
            <a:endParaRPr lang="en-US" sz="2543">
              <a:solidFill>
                <a:srgbClr val="1E1D22"/>
              </a:solidFill>
              <a:latin typeface="Muli"/>
              <a:ea typeface="Muli"/>
              <a:cs typeface="Muli"/>
              <a:sym typeface="Muli"/>
            </a:endParaRPr>
          </a:p>
        </p:txBody>
      </p:sp>
      <p:sp>
        <p:nvSpPr>
          <p:cNvPr id="14" name="TextBox 14"/>
          <p:cNvSpPr txBox="1"/>
          <p:nvPr/>
        </p:nvSpPr>
        <p:spPr>
          <a:xfrm>
            <a:off x="3329366" y="1454295"/>
            <a:ext cx="8549853" cy="790729"/>
          </a:xfrm>
          <a:prstGeom prst="rect">
            <a:avLst/>
          </a:prstGeom>
        </p:spPr>
        <p:txBody>
          <a:bodyPr lIns="0" tIns="0" rIns="0" bIns="0" rtlCol="0" anchor="t">
            <a:spAutoFit/>
          </a:bodyPr>
          <a:lstStyle/>
          <a:p>
            <a:pPr marL="0" lvl="0" indent="0" algn="l">
              <a:lnSpc>
                <a:spcPts val="6540"/>
              </a:lnSpc>
              <a:spcBef>
                <a:spcPct val="0"/>
              </a:spcBef>
            </a:pPr>
            <a:r>
              <a:rPr lang="en-US" sz="5400" b="1" spc="272" dirty="0">
                <a:solidFill>
                  <a:srgbClr val="3B4366"/>
                </a:solidFill>
                <a:latin typeface="Muli Ultra-Bold"/>
                <a:ea typeface="Muli Ultra-Bold"/>
                <a:cs typeface="Muli Ultra-Bold"/>
                <a:sym typeface="Muli Ultra-Bold"/>
              </a:rPr>
              <a:t>Machine 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40166"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343016" y="1264548"/>
            <a:ext cx="1162461" cy="1201510"/>
          </a:xfrm>
          <a:custGeom>
            <a:avLst/>
            <a:gdLst/>
            <a:ahLst/>
            <a:cxnLst/>
            <a:rect l="l" t="t" r="r" b="b"/>
            <a:pathLst>
              <a:path w="1162461" h="1201510">
                <a:moveTo>
                  <a:pt x="0" y="0"/>
                </a:moveTo>
                <a:lnTo>
                  <a:pt x="1162461" y="0"/>
                </a:lnTo>
                <a:lnTo>
                  <a:pt x="1162461"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40166" y="3054976"/>
            <a:ext cx="16311338" cy="4790169"/>
          </a:xfrm>
          <a:prstGeom prst="rect">
            <a:avLst/>
          </a:prstGeom>
        </p:spPr>
        <p:txBody>
          <a:bodyPr lIns="0" tIns="0" rIns="0" bIns="0" rtlCol="0" anchor="t">
            <a:spAutoFit/>
          </a:bodyPr>
          <a:lstStyle/>
          <a:p>
            <a:pPr marL="493479" lvl="1" indent="-246740" algn="l">
              <a:lnSpc>
                <a:spcPts val="3199"/>
              </a:lnSpc>
              <a:buFont typeface="Arial"/>
              <a:buChar char="•"/>
            </a:pPr>
            <a:r>
              <a:rPr lang="en-US" sz="2285">
                <a:solidFill>
                  <a:srgbClr val="1E1D22"/>
                </a:solidFill>
                <a:latin typeface="Muli"/>
                <a:ea typeface="Muli"/>
                <a:cs typeface="Muli"/>
                <a:sym typeface="Muli"/>
              </a:rPr>
              <a:t>Ứng dụng:</a:t>
            </a:r>
          </a:p>
          <a:p>
            <a:pPr marL="986959" lvl="2" indent="-328986" algn="l">
              <a:lnSpc>
                <a:spcPts val="3199"/>
              </a:lnSpc>
              <a:buFont typeface="Arial"/>
              <a:buChar char="⚬"/>
            </a:pPr>
            <a:r>
              <a:rPr lang="en-US" sz="2285">
                <a:solidFill>
                  <a:srgbClr val="1E1D22"/>
                </a:solidFill>
                <a:latin typeface="Muli"/>
                <a:ea typeface="Muli"/>
                <a:cs typeface="Muli"/>
                <a:sym typeface="Muli"/>
              </a:rPr>
              <a:t>Phát hiện viêm phổi qua phân tích ảnh X-quang ngực.</a:t>
            </a:r>
          </a:p>
          <a:p>
            <a:pPr marL="493479" lvl="1" indent="-246740" algn="l">
              <a:lnSpc>
                <a:spcPts val="3199"/>
              </a:lnSpc>
              <a:buFont typeface="Arial"/>
              <a:buChar char="•"/>
            </a:pPr>
            <a:r>
              <a:rPr lang="en-US" sz="2285">
                <a:solidFill>
                  <a:srgbClr val="1E1D22"/>
                </a:solidFill>
                <a:latin typeface="Muli"/>
                <a:ea typeface="Muli"/>
                <a:cs typeface="Muli"/>
                <a:sym typeface="Muli"/>
              </a:rPr>
              <a:t>Mô hình sử dụng:</a:t>
            </a:r>
          </a:p>
          <a:p>
            <a:pPr marL="986959" lvl="2" indent="-328986" algn="l">
              <a:lnSpc>
                <a:spcPts val="3199"/>
              </a:lnSpc>
              <a:buFont typeface="Arial"/>
              <a:buChar char="⚬"/>
            </a:pPr>
            <a:r>
              <a:rPr lang="en-US" sz="2285">
                <a:solidFill>
                  <a:srgbClr val="1E1D22"/>
                </a:solidFill>
                <a:latin typeface="Muli"/>
                <a:ea typeface="Muli"/>
                <a:cs typeface="Muli"/>
                <a:sym typeface="Muli"/>
              </a:rPr>
              <a:t>Convolutional Neural Network (CNN):</a:t>
            </a:r>
          </a:p>
          <a:p>
            <a:pPr marL="1480438" lvl="3" indent="-370110" algn="l">
              <a:lnSpc>
                <a:spcPts val="3199"/>
              </a:lnSpc>
              <a:buFont typeface="Arial"/>
              <a:buChar char="￭"/>
            </a:pPr>
            <a:r>
              <a:rPr lang="en-US" sz="2285">
                <a:solidFill>
                  <a:srgbClr val="1E1D22"/>
                </a:solidFill>
                <a:latin typeface="Muli"/>
                <a:ea typeface="Muli"/>
                <a:cs typeface="Muli"/>
                <a:sym typeface="Muli"/>
              </a:rPr>
              <a:t>Mô hình mạng nơ-ron tích chập với kiến trúc VGG16 được sử dụng để trích xuất đặc trưng từ hình ảnh X-quang.</a:t>
            </a:r>
          </a:p>
          <a:p>
            <a:pPr marL="1480438" lvl="3" indent="-370110" algn="l">
              <a:lnSpc>
                <a:spcPts val="3199"/>
              </a:lnSpc>
              <a:buFont typeface="Arial"/>
              <a:buChar char="￭"/>
            </a:pPr>
            <a:r>
              <a:rPr lang="en-US" sz="2285">
                <a:solidFill>
                  <a:srgbClr val="1E1D22"/>
                </a:solidFill>
                <a:latin typeface="Muli"/>
                <a:ea typeface="Muli"/>
                <a:cs typeface="Muli"/>
                <a:sym typeface="Muli"/>
              </a:rPr>
              <a:t>Tích hợp Transfer Learning để tận dụng kiến thức đã học từ các mô hình được huấn luyện trước.</a:t>
            </a:r>
          </a:p>
          <a:p>
            <a:pPr marL="493479" lvl="1" indent="-246740" algn="l">
              <a:lnSpc>
                <a:spcPts val="3199"/>
              </a:lnSpc>
              <a:buFont typeface="Arial"/>
              <a:buChar char="•"/>
            </a:pPr>
            <a:r>
              <a:rPr lang="en-US" sz="2285">
                <a:solidFill>
                  <a:srgbClr val="1E1D22"/>
                </a:solidFill>
                <a:latin typeface="Muli"/>
                <a:ea typeface="Muli"/>
                <a:cs typeface="Muli"/>
                <a:sym typeface="Muli"/>
              </a:rPr>
              <a:t>Tiền xử lý ảnh:</a:t>
            </a:r>
          </a:p>
          <a:p>
            <a:pPr marL="986959" lvl="2" indent="-328986" algn="l">
              <a:lnSpc>
                <a:spcPts val="3199"/>
              </a:lnSpc>
              <a:buFont typeface="Arial"/>
              <a:buChar char="⚬"/>
            </a:pPr>
            <a:r>
              <a:rPr lang="en-US" sz="2285">
                <a:solidFill>
                  <a:srgbClr val="1E1D22"/>
                </a:solidFill>
                <a:latin typeface="Muli"/>
                <a:ea typeface="Muli"/>
                <a:cs typeface="Muli"/>
                <a:sym typeface="Muli"/>
              </a:rPr>
              <a:t>Resizing: Thay đổi kích thước ảnh X-quang về kích thước chuẩn (224x224).</a:t>
            </a:r>
          </a:p>
          <a:p>
            <a:pPr marL="986959" lvl="2" indent="-328986" algn="l">
              <a:lnSpc>
                <a:spcPts val="3199"/>
              </a:lnSpc>
              <a:buFont typeface="Arial"/>
              <a:buChar char="⚬"/>
            </a:pPr>
            <a:r>
              <a:rPr lang="en-US" sz="2285">
                <a:solidFill>
                  <a:srgbClr val="1E1D22"/>
                </a:solidFill>
                <a:latin typeface="Muli"/>
                <a:ea typeface="Muli"/>
                <a:cs typeface="Muli"/>
                <a:sym typeface="Muli"/>
              </a:rPr>
              <a:t>Chuẩn hóa ảnh bằng hàm preprocess_input từ Keras để đồng nhất dữ liệu đầu vào.</a:t>
            </a:r>
          </a:p>
          <a:p>
            <a:pPr marL="493479" lvl="1" indent="-246740" algn="l">
              <a:lnSpc>
                <a:spcPts val="3199"/>
              </a:lnSpc>
              <a:buFont typeface="Arial"/>
              <a:buChar char="•"/>
            </a:pPr>
            <a:r>
              <a:rPr lang="en-US" sz="2285">
                <a:solidFill>
                  <a:srgbClr val="1E1D22"/>
                </a:solidFill>
                <a:latin typeface="Muli"/>
                <a:ea typeface="Muli"/>
                <a:cs typeface="Muli"/>
                <a:sym typeface="Muli"/>
              </a:rPr>
              <a:t>Công nghệ triển khai:</a:t>
            </a:r>
          </a:p>
          <a:p>
            <a:pPr marL="986959" lvl="2" indent="-328986" algn="l">
              <a:lnSpc>
                <a:spcPts val="3199"/>
              </a:lnSpc>
              <a:spcBef>
                <a:spcPct val="0"/>
              </a:spcBef>
              <a:buFont typeface="Arial"/>
              <a:buChar char="⚬"/>
            </a:pPr>
            <a:r>
              <a:rPr lang="en-US" sz="2285">
                <a:solidFill>
                  <a:srgbClr val="1E1D22"/>
                </a:solidFill>
                <a:latin typeface="Muli"/>
                <a:ea typeface="Muli"/>
                <a:cs typeface="Muli"/>
                <a:sym typeface="Muli"/>
              </a:rPr>
              <a:t>TensorFlow/Keras: Sử dụng để xây dựng và triển khai mô hình CNN, với khả năng huấn luyện và suy luận nhanh.</a:t>
            </a:r>
          </a:p>
          <a:p>
            <a:pPr marL="0" lvl="0" indent="0" algn="l">
              <a:lnSpc>
                <a:spcPts val="3199"/>
              </a:lnSpc>
              <a:spcBef>
                <a:spcPct val="0"/>
              </a:spcBef>
            </a:pPr>
            <a:endParaRPr lang="en-US" sz="2285">
              <a:solidFill>
                <a:srgbClr val="1E1D22"/>
              </a:solidFill>
              <a:latin typeface="Muli"/>
              <a:ea typeface="Muli"/>
              <a:cs typeface="Muli"/>
              <a:sym typeface="Muli"/>
            </a:endParaRPr>
          </a:p>
        </p:txBody>
      </p:sp>
      <p:sp>
        <p:nvSpPr>
          <p:cNvPr id="14" name="TextBox 14"/>
          <p:cNvSpPr txBox="1"/>
          <p:nvPr/>
        </p:nvSpPr>
        <p:spPr>
          <a:xfrm>
            <a:off x="3354630" y="1449254"/>
            <a:ext cx="7486114" cy="828675"/>
          </a:xfrm>
          <a:prstGeom prst="rect">
            <a:avLst/>
          </a:prstGeom>
        </p:spPr>
        <p:txBody>
          <a:bodyPr lIns="0" tIns="0" rIns="0" bIns="0" rtlCol="0" anchor="t">
            <a:spAutoFit/>
          </a:bodyPr>
          <a:lstStyle/>
          <a:p>
            <a:pPr marL="0" lvl="0" indent="0" algn="l">
              <a:lnSpc>
                <a:spcPts val="6577"/>
              </a:lnSpc>
              <a:spcBef>
                <a:spcPct val="0"/>
              </a:spcBef>
            </a:pPr>
            <a:r>
              <a:rPr lang="en-US" sz="5400" b="1" spc="274" dirty="0">
                <a:solidFill>
                  <a:srgbClr val="3B4366"/>
                </a:solidFill>
                <a:latin typeface="Muli Ultra-Bold"/>
                <a:ea typeface="Muli Ultra-Bold"/>
                <a:cs typeface="Muli Ultra-Bold"/>
                <a:sym typeface="Muli Ultra-Bold"/>
              </a:rPr>
              <a:t>Deep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382911" y="1376054"/>
            <a:ext cx="1077226" cy="942083"/>
          </a:xfrm>
          <a:custGeom>
            <a:avLst/>
            <a:gdLst/>
            <a:ahLst/>
            <a:cxnLst/>
            <a:rect l="l" t="t" r="r" b="b"/>
            <a:pathLst>
              <a:path w="1077226" h="942083">
                <a:moveTo>
                  <a:pt x="0" y="0"/>
                </a:moveTo>
                <a:lnTo>
                  <a:pt x="1077226" y="0"/>
                </a:lnTo>
                <a:lnTo>
                  <a:pt x="1077226" y="942083"/>
                </a:lnTo>
                <a:lnTo>
                  <a:pt x="0" y="942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233786"/>
            <a:ext cx="16230600" cy="4358742"/>
          </a:xfrm>
          <a:prstGeom prst="rect">
            <a:avLst/>
          </a:prstGeom>
        </p:spPr>
        <p:txBody>
          <a:bodyPr lIns="0" tIns="0" rIns="0" bIns="0" rtlCol="0" anchor="t">
            <a:spAutoFit/>
          </a:bodyPr>
          <a:lstStyle/>
          <a:p>
            <a:pPr marL="598251" lvl="1" indent="-299126" algn="l">
              <a:lnSpc>
                <a:spcPts val="3879"/>
              </a:lnSpc>
              <a:buFont typeface="Arial"/>
              <a:buChar char="•"/>
            </a:pPr>
            <a:r>
              <a:rPr lang="en-US" sz="2770" dirty="0">
                <a:solidFill>
                  <a:srgbClr val="1E1D22"/>
                </a:solidFill>
                <a:latin typeface="Muli"/>
                <a:ea typeface="Muli"/>
                <a:cs typeface="Muli"/>
                <a:sym typeface="Muli"/>
              </a:rPr>
              <a:t>Framework:</a:t>
            </a:r>
          </a:p>
          <a:p>
            <a:pPr marL="1196503" lvl="2" indent="-398834" algn="l">
              <a:lnSpc>
                <a:spcPts val="3879"/>
              </a:lnSpc>
              <a:buFont typeface="Arial"/>
              <a:buChar char="⚬"/>
            </a:pPr>
            <a:r>
              <a:rPr lang="en-US" sz="2770" dirty="0" err="1">
                <a:solidFill>
                  <a:srgbClr val="1E1D22"/>
                </a:solidFill>
                <a:latin typeface="Muli"/>
                <a:ea typeface="Muli"/>
                <a:cs typeface="Muli"/>
                <a:sym typeface="Muli"/>
              </a:rPr>
              <a:t>Streamlit</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Một</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công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cụ</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mã</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nguồn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mở</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giúp</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tạo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giao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diện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người</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dùng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đơn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giản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và</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trực</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quan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phù</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hợp</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cho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các</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ứng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dụng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dựa</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trên</a:t>
            </a:r>
            <a:r>
              <a:rPr lang="en-US" sz="2770" dirty="0">
                <a:solidFill>
                  <a:srgbClr val="1E1D22"/>
                </a:solidFill>
                <a:latin typeface="Muli"/>
                <a:ea typeface="Muli"/>
                <a:cs typeface="Muli"/>
                <a:sym typeface="Muli"/>
              </a:rPr>
              <a:t> Machine Learning.</a:t>
            </a:r>
          </a:p>
          <a:p>
            <a:pPr marL="598251" lvl="1" indent="-299126" algn="l">
              <a:lnSpc>
                <a:spcPts val="3879"/>
              </a:lnSpc>
              <a:buFont typeface="Arial"/>
              <a:buChar char="•"/>
            </a:pPr>
            <a:r>
              <a:rPr lang="en-US" sz="2770" dirty="0" err="1">
                <a:solidFill>
                  <a:srgbClr val="1E1D22"/>
                </a:solidFill>
                <a:latin typeface="Muli"/>
                <a:ea typeface="Muli"/>
                <a:cs typeface="Muli"/>
                <a:sym typeface="Muli"/>
              </a:rPr>
              <a:t>Tính</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năng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nổi</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bật</a:t>
            </a:r>
            <a:r>
              <a:rPr lang="en-US" sz="2770" dirty="0">
                <a:solidFill>
                  <a:srgbClr val="1E1D22"/>
                </a:solidFill>
                <a:latin typeface="Muli"/>
                <a:ea typeface="Muli"/>
                <a:cs typeface="Muli"/>
                <a:sym typeface="Muli"/>
              </a:rPr>
              <a:t>:</a:t>
            </a:r>
          </a:p>
          <a:p>
            <a:pPr marL="1196503" lvl="2" indent="-398834" algn="l">
              <a:lnSpc>
                <a:spcPts val="3879"/>
              </a:lnSpc>
              <a:buFont typeface="Arial"/>
              <a:buChar char="⚬"/>
            </a:pPr>
            <a:r>
              <a:rPr lang="en-US" sz="2770" dirty="0">
                <a:solidFill>
                  <a:srgbClr val="1E1D22"/>
                </a:solidFill>
                <a:latin typeface="Muli"/>
                <a:ea typeface="Muli"/>
                <a:cs typeface="Muli"/>
                <a:sym typeface="Muli"/>
              </a:rPr>
              <a:t>Dynamic Sidebar Menu: Menu </a:t>
            </a:r>
            <a:r>
              <a:rPr lang="en-US" sz="2770" dirty="0" err="1">
                <a:solidFill>
                  <a:srgbClr val="1E1D22"/>
                </a:solidFill>
                <a:latin typeface="Muli"/>
                <a:ea typeface="Muli"/>
                <a:cs typeface="Muli"/>
                <a:sym typeface="Muli"/>
              </a:rPr>
              <a:t>được</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tạo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bằng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thư</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viện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streamlit</a:t>
            </a:r>
            <a:r>
              <a:rPr lang="en-US" sz="2770" dirty="0">
                <a:solidFill>
                  <a:srgbClr val="1E1D22"/>
                </a:solidFill>
                <a:latin typeface="Muli"/>
                <a:ea typeface="Muli"/>
                <a:cs typeface="Muli"/>
                <a:sym typeface="Muli"/>
              </a:rPr>
              <a:t>-option-menu, </a:t>
            </a:r>
            <a:r>
              <a:rPr lang="en-US" sz="2770" dirty="0" err="1">
                <a:solidFill>
                  <a:srgbClr val="1E1D22"/>
                </a:solidFill>
                <a:latin typeface="Muli"/>
                <a:ea typeface="Muli"/>
                <a:cs typeface="Muli"/>
                <a:sym typeface="Muli"/>
              </a:rPr>
              <a:t>cho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phép</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người</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dùng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chọn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giữa</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các</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trang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như</a:t>
            </a:r>
            <a:r>
              <a:rPr lang="en-US" sz="2770" dirty="0">
                <a:solidFill>
                  <a:srgbClr val="1E1D22"/>
                </a:solidFill>
                <a:latin typeface="Muli"/>
                <a:ea typeface="Muli"/>
                <a:cs typeface="Muli"/>
                <a:sym typeface="Muli"/>
              </a:rPr>
              <a:t> Home, Prediction, </a:t>
            </a:r>
            <a:r>
              <a:rPr lang="en-US" sz="2770" dirty="0" err="1">
                <a:solidFill>
                  <a:srgbClr val="1E1D22"/>
                </a:solidFill>
                <a:latin typeface="Muli"/>
                <a:ea typeface="Muli"/>
                <a:cs typeface="Muli"/>
                <a:sym typeface="Muli"/>
              </a:rPr>
              <a:t>và</a:t>
            </a:r>
            <a:r>
              <a:rPr lang="en-US" sz="2770" dirty="0">
                <a:solidFill>
                  <a:srgbClr val="1E1D22"/>
                </a:solidFill>
                <a:latin typeface="Muli"/>
                <a:ea typeface="Muli"/>
                <a:cs typeface="Muli"/>
                <a:sym typeface="Muli"/>
              </a:rPr>
              <a:t> Advice.</a:t>
            </a:r>
          </a:p>
          <a:p>
            <a:pPr marL="1196503" lvl="2" indent="-398834" algn="l">
              <a:lnSpc>
                <a:spcPts val="3879"/>
              </a:lnSpc>
              <a:buFont typeface="Arial"/>
              <a:buChar char="⚬"/>
            </a:pPr>
            <a:r>
              <a:rPr lang="en-US" sz="2770" dirty="0">
                <a:solidFill>
                  <a:srgbClr val="1E1D22"/>
                </a:solidFill>
                <a:latin typeface="Muli"/>
                <a:ea typeface="Muli"/>
                <a:cs typeface="Muli"/>
                <a:sym typeface="Muli"/>
              </a:rPr>
              <a:t>File Uploader: Cho </a:t>
            </a:r>
            <a:r>
              <a:rPr lang="en-US" sz="2770" dirty="0" err="1">
                <a:solidFill>
                  <a:srgbClr val="1E1D22"/>
                </a:solidFill>
                <a:latin typeface="Muli"/>
                <a:ea typeface="Muli"/>
                <a:cs typeface="Muli"/>
                <a:sym typeface="Muli"/>
              </a:rPr>
              <a:t>phép</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tải</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lên</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hình</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ảnh</a:t>
            </a:r>
            <a:r>
              <a:rPr lang="en-US" sz="2770" dirty="0">
                <a:solidFill>
                  <a:srgbClr val="1E1D22"/>
                </a:solidFill>
                <a:latin typeface="Muli"/>
                <a:ea typeface="Muli"/>
                <a:cs typeface="Muli"/>
                <a:sym typeface="Muli"/>
              </a:rPr>
              <a:t> X-</a:t>
            </a:r>
            <a:r>
              <a:rPr lang="en-US" sz="2770" dirty="0" err="1">
                <a:solidFill>
                  <a:srgbClr val="1E1D22"/>
                </a:solidFill>
                <a:latin typeface="Muli"/>
                <a:ea typeface="Muli"/>
                <a:cs typeface="Muli"/>
                <a:sym typeface="Muli"/>
              </a:rPr>
              <a:t>quang</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trực</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tiếp</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từ</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giao</a:t>
            </a:r>
            <a:r>
              <a:rPr lang="en-US" sz="2770" dirty="0">
                <a:solidFill>
                  <a:srgbClr val="1E1D22"/>
                </a:solidFill>
                <a:latin typeface="Muli"/>
                <a:ea typeface="Muli"/>
                <a:cs typeface="Muli"/>
                <a:sym typeface="Muli"/>
              </a:rPr>
              <a:t> </a:t>
            </a:r>
            <a:r>
              <a:rPr lang="en-US" sz="2770" dirty="0" err="1">
                <a:solidFill>
                  <a:srgbClr val="1E1D22"/>
                </a:solidFill>
                <a:latin typeface="Muli"/>
                <a:ea typeface="Muli"/>
                <a:cs typeface="Muli"/>
                <a:sym typeface="Muli"/>
              </a:rPr>
              <a:t>diện</a:t>
            </a:r>
            <a:r>
              <a:rPr lang="en-US" sz="2770" dirty="0">
                <a:solidFill>
                  <a:srgbClr val="1E1D22"/>
                </a:solidFill>
                <a:latin typeface="Muli"/>
                <a:ea typeface="Muli"/>
                <a:cs typeface="Muli"/>
                <a:sym typeface="Muli"/>
              </a:rPr>
              <a:t>.</a:t>
            </a:r>
          </a:p>
          <a:p>
            <a:pPr algn="l">
              <a:lnSpc>
                <a:spcPts val="3879"/>
              </a:lnSpc>
              <a:spcBef>
                <a:spcPct val="0"/>
              </a:spcBef>
            </a:pPr>
            <a:endParaRPr lang="en-US" sz="2770" dirty="0">
              <a:solidFill>
                <a:srgbClr val="1E1D22"/>
              </a:solidFill>
              <a:latin typeface="Muli"/>
              <a:ea typeface="Muli"/>
              <a:cs typeface="Muli"/>
              <a:sym typeface="Muli"/>
            </a:endParaRPr>
          </a:p>
          <a:p>
            <a:pPr marL="0" lvl="0" indent="0" algn="l">
              <a:lnSpc>
                <a:spcPts val="3879"/>
              </a:lnSpc>
              <a:spcBef>
                <a:spcPct val="0"/>
              </a:spcBef>
            </a:pPr>
            <a:endParaRPr lang="en-US" sz="2770" dirty="0">
              <a:solidFill>
                <a:srgbClr val="1E1D22"/>
              </a:solidFill>
              <a:latin typeface="Muli"/>
              <a:ea typeface="Muli"/>
              <a:cs typeface="Muli"/>
              <a:sym typeface="Muli"/>
            </a:endParaRPr>
          </a:p>
        </p:txBody>
      </p:sp>
      <p:sp>
        <p:nvSpPr>
          <p:cNvPr id="14" name="TextBox 14"/>
          <p:cNvSpPr txBox="1"/>
          <p:nvPr/>
        </p:nvSpPr>
        <p:spPr>
          <a:xfrm>
            <a:off x="3307497" y="1504920"/>
            <a:ext cx="8473702" cy="730969"/>
          </a:xfrm>
          <a:prstGeom prst="rect">
            <a:avLst/>
          </a:prstGeom>
        </p:spPr>
        <p:txBody>
          <a:bodyPr lIns="0" tIns="0" rIns="0" bIns="0" rtlCol="0" anchor="t">
            <a:spAutoFit/>
          </a:bodyPr>
          <a:lstStyle/>
          <a:p>
            <a:pPr marL="0" lvl="0" indent="0" algn="l">
              <a:lnSpc>
                <a:spcPts val="5697"/>
              </a:lnSpc>
              <a:spcBef>
                <a:spcPct val="0"/>
              </a:spcBef>
            </a:pPr>
            <a:r>
              <a:rPr lang="en-US" sz="5400" b="1" spc="237" dirty="0">
                <a:solidFill>
                  <a:srgbClr val="3B4366"/>
                </a:solidFill>
                <a:latin typeface="Muli" panose="020B0604020202020204" charset="0"/>
                <a:ea typeface="Muli Ultra-Bold"/>
                <a:cs typeface="Muli Ultra-Bold"/>
                <a:sym typeface="Muli Ultra-Bold"/>
              </a:rPr>
              <a:t>Giao </a:t>
            </a:r>
            <a:r>
              <a:rPr lang="en-US" sz="5400" b="1" spc="237" dirty="0" err="1">
                <a:solidFill>
                  <a:srgbClr val="3B4366"/>
                </a:solidFill>
                <a:latin typeface="Muli" panose="020B0604020202020204" charset="0"/>
                <a:ea typeface="Muli Ultra-Bold"/>
                <a:cs typeface="Muli Ultra-Bold"/>
                <a:sym typeface="Muli Ultra-Bold"/>
              </a:rPr>
              <a:t>diện</a:t>
            </a:r>
            <a:r>
              <a:rPr lang="en-US" sz="5400" b="1" spc="237" dirty="0">
                <a:solidFill>
                  <a:srgbClr val="3B4366"/>
                </a:solidFill>
                <a:latin typeface="Muli" panose="020B0604020202020204" charset="0"/>
                <a:ea typeface="Muli Ultra-Bold"/>
                <a:cs typeface="Muli Ultra-Bold"/>
                <a:sym typeface="Muli Ultra-Bold"/>
              </a:rPr>
              <a:t> </a:t>
            </a:r>
            <a:r>
              <a:rPr lang="en-US" sz="5400" b="1" spc="237" dirty="0" err="1">
                <a:solidFill>
                  <a:srgbClr val="3B4366"/>
                </a:solidFill>
                <a:latin typeface="Muli" panose="020B0604020202020204" charset="0"/>
                <a:ea typeface="Muli Ultra-Bold"/>
                <a:cs typeface="Muli Ultra-Bold"/>
                <a:sym typeface="Muli Ultra-Bold"/>
              </a:rPr>
              <a:t>người</a:t>
            </a:r>
            <a:r>
              <a:rPr lang="en-US" sz="5400" b="1" spc="237" dirty="0">
                <a:solidFill>
                  <a:srgbClr val="3B4366"/>
                </a:solidFill>
                <a:latin typeface="Muli" panose="020B0604020202020204" charset="0"/>
                <a:ea typeface="Muli Ultra-Bold"/>
                <a:cs typeface="Muli Ultra-Bold"/>
                <a:sym typeface="Muli Ultra-Bold"/>
              </a:rPr>
              <a:t> </a:t>
            </a:r>
            <a:r>
              <a:rPr lang="en-US" sz="5400" b="1" spc="237" dirty="0" err="1">
                <a:solidFill>
                  <a:srgbClr val="3B4366"/>
                </a:solidFill>
                <a:latin typeface="Muli" panose="020B0604020202020204" charset="0"/>
                <a:ea typeface="Muli Ultra-Bold"/>
                <a:cs typeface="Muli Ultra-Bold"/>
                <a:sym typeface="Muli Ultra-Bold"/>
              </a:rPr>
              <a:t>dùng</a:t>
            </a:r>
            <a:endParaRPr lang="en-US" sz="5400" b="1" spc="237" dirty="0">
              <a:solidFill>
                <a:srgbClr val="3B4366"/>
              </a:solidFill>
              <a:latin typeface="Muli" panose="020B0604020202020204" charset="0"/>
              <a:ea typeface="Muli Ultra-Bold"/>
              <a:cs typeface="Muli Ultra-Bold"/>
              <a:sym typeface="Muli Ul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065546"/>
            <a:ext cx="16230600" cy="6170483"/>
          </a:xfrm>
          <a:prstGeom prst="rect">
            <a:avLst/>
          </a:prstGeom>
        </p:spPr>
        <p:txBody>
          <a:bodyPr lIns="0" tIns="0" rIns="0" bIns="0" rtlCol="0" anchor="t">
            <a:spAutoFit/>
          </a:bodyPr>
          <a:lstStyle/>
          <a:p>
            <a:pPr marL="581329" lvl="1" indent="-290664" algn="l">
              <a:lnSpc>
                <a:spcPts val="3769"/>
              </a:lnSpc>
              <a:buFont typeface="Arial"/>
              <a:buChar char="•"/>
            </a:pPr>
            <a:r>
              <a:rPr lang="en-US" sz="2692" dirty="0" err="1">
                <a:solidFill>
                  <a:srgbClr val="1E1D22"/>
                </a:solidFill>
                <a:latin typeface="Muli"/>
                <a:ea typeface="Muli"/>
                <a:cs typeface="Muli"/>
                <a:sym typeface="Muli"/>
              </a:rPr>
              <a:t>Ngôn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lập</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trình</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Python: </a:t>
            </a:r>
            <a:r>
              <a:rPr lang="en-US" sz="2692" dirty="0" err="1">
                <a:solidFill>
                  <a:srgbClr val="1E1D22"/>
                </a:solidFill>
                <a:latin typeface="Muli"/>
                <a:ea typeface="Muli"/>
                <a:cs typeface="Muli"/>
                <a:sym typeface="Muli"/>
              </a:rPr>
              <a:t>Ngôn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chính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được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sử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dụng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để</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xây</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dựng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toàn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bộ</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ứng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dụng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với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các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thư</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viện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hỗ</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mạnh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mẽ</a:t>
            </a:r>
            <a:r>
              <a:rPr lang="en-US" sz="2692" dirty="0">
                <a:solidFill>
                  <a:srgbClr val="1E1D22"/>
                </a:solidFill>
                <a:latin typeface="Muli"/>
                <a:ea typeface="Muli"/>
                <a:cs typeface="Muli"/>
                <a:sym typeface="Muli"/>
              </a:rPr>
              <a:t>.</a:t>
            </a:r>
          </a:p>
          <a:p>
            <a:pPr marL="581329" lvl="1" indent="-290664" algn="l">
              <a:lnSpc>
                <a:spcPts val="3769"/>
              </a:lnSpc>
              <a:buFont typeface="Arial"/>
              <a:buChar char="•"/>
            </a:pPr>
            <a:r>
              <a:rPr lang="en-US" sz="2692" dirty="0" err="1">
                <a:solidFill>
                  <a:srgbClr val="1E1D22"/>
                </a:solidFill>
                <a:latin typeface="Muli"/>
                <a:ea typeface="Muli"/>
                <a:cs typeface="Muli"/>
                <a:sym typeface="Muli"/>
              </a:rPr>
              <a:t>Thư</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viện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chính</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Pandas: </a:t>
            </a:r>
            <a:r>
              <a:rPr lang="en-US" sz="2692" dirty="0" err="1">
                <a:solidFill>
                  <a:srgbClr val="1E1D22"/>
                </a:solidFill>
                <a:latin typeface="Muli"/>
                <a:ea typeface="Muli"/>
                <a:cs typeface="Muli"/>
                <a:sym typeface="Muli"/>
              </a:rPr>
              <a:t>Quản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dạng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bảng</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NumPy: Thao </a:t>
            </a:r>
            <a:r>
              <a:rPr lang="en-US" sz="2692" dirty="0" err="1">
                <a:solidFill>
                  <a:srgbClr val="1E1D22"/>
                </a:solidFill>
                <a:latin typeface="Muli"/>
                <a:ea typeface="Muli"/>
                <a:cs typeface="Muli"/>
                <a:sym typeface="Muli"/>
              </a:rPr>
              <a:t>tác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số</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ma </a:t>
            </a:r>
            <a:r>
              <a:rPr lang="en-US" sz="2692" dirty="0" err="1">
                <a:solidFill>
                  <a:srgbClr val="1E1D22"/>
                </a:solidFill>
                <a:latin typeface="Muli"/>
                <a:ea typeface="Muli"/>
                <a:cs typeface="Muli"/>
                <a:sym typeface="Muli"/>
              </a:rPr>
              <a:t>trận</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Matplotlib/</a:t>
            </a:r>
            <a:r>
              <a:rPr lang="en-US" sz="2692" dirty="0" err="1">
                <a:solidFill>
                  <a:srgbClr val="1E1D22"/>
                </a:solidFill>
                <a:latin typeface="Muli"/>
                <a:ea typeface="Muli"/>
                <a:cs typeface="Muli"/>
                <a:sym typeface="Muli"/>
              </a:rPr>
              <a:t>Plotly</a:t>
            </a:r>
            <a:r>
              <a:rPr lang="en-US" sz="2692" dirty="0">
                <a:solidFill>
                  <a:srgbClr val="1E1D22"/>
                </a:solidFill>
                <a:latin typeface="Muli"/>
                <a:ea typeface="Muli"/>
                <a:cs typeface="Muli"/>
                <a:sym typeface="Muli"/>
              </a:rPr>
              <a:t>: Minh </a:t>
            </a:r>
            <a:r>
              <a:rPr lang="en-US" sz="2692" dirty="0" err="1">
                <a:solidFill>
                  <a:srgbClr val="1E1D22"/>
                </a:solidFill>
                <a:latin typeface="Muli"/>
                <a:ea typeface="Muli"/>
                <a:cs typeface="Muli"/>
                <a:sym typeface="Muli"/>
              </a:rPr>
              <a:t>họa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kết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quả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bằng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biểu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đồ</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Pickle: </a:t>
            </a:r>
            <a:r>
              <a:rPr lang="en-US" sz="2692" dirty="0" err="1">
                <a:solidFill>
                  <a:srgbClr val="1E1D22"/>
                </a:solidFill>
                <a:latin typeface="Muli"/>
                <a:ea typeface="Muli"/>
                <a:cs typeface="Muli"/>
                <a:sym typeface="Muli"/>
              </a:rPr>
              <a:t>Lưu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tải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lại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các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mô</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Machine Learning </a:t>
            </a:r>
            <a:r>
              <a:rPr lang="en-US" sz="2692" dirty="0" err="1">
                <a:solidFill>
                  <a:srgbClr val="1E1D22"/>
                </a:solidFill>
                <a:latin typeface="Muli"/>
                <a:ea typeface="Muli"/>
                <a:cs typeface="Muli"/>
                <a:sym typeface="Muli"/>
              </a:rPr>
              <a:t>đã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được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huấn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luyện</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Pillow: </a:t>
            </a: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đọc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ảnh</a:t>
            </a:r>
            <a:r>
              <a:rPr lang="en-US" sz="2692" dirty="0">
                <a:solidFill>
                  <a:srgbClr val="1E1D22"/>
                </a:solidFill>
                <a:latin typeface="Muli"/>
                <a:ea typeface="Muli"/>
                <a:cs typeface="Muli"/>
                <a:sym typeface="Muli"/>
              </a:rPr>
              <a:t> X-</a:t>
            </a:r>
            <a:r>
              <a:rPr lang="en-US" sz="2692" dirty="0" err="1">
                <a:solidFill>
                  <a:srgbClr val="1E1D22"/>
                </a:solidFill>
                <a:latin typeface="Muli"/>
                <a:ea typeface="Muli"/>
                <a:cs typeface="Muli"/>
                <a:sym typeface="Muli"/>
              </a:rPr>
              <a:t>quang</a:t>
            </a:r>
            <a:r>
              <a:rPr lang="en-US" sz="2692" dirty="0">
                <a:solidFill>
                  <a:srgbClr val="1E1D22"/>
                </a:solidFill>
                <a:latin typeface="Muli"/>
                <a:ea typeface="Muli"/>
                <a:cs typeface="Muli"/>
                <a:sym typeface="Muli"/>
              </a:rPr>
              <a:t>.</a:t>
            </a:r>
          </a:p>
          <a:p>
            <a:pPr marL="581329" lvl="1" indent="-290664" algn="l">
              <a:lnSpc>
                <a:spcPts val="3769"/>
              </a:lnSpc>
              <a:buFont typeface="Arial"/>
              <a:buChar char="•"/>
            </a:pPr>
            <a:r>
              <a:rPr lang="en-US" sz="2692" dirty="0" err="1">
                <a:solidFill>
                  <a:srgbClr val="1E1D22"/>
                </a:solidFill>
                <a:latin typeface="Muli"/>
                <a:ea typeface="Muli"/>
                <a:cs typeface="Muli"/>
                <a:sym typeface="Muli"/>
              </a:rPr>
              <a:t>Hỗ</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phát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âm</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kết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quả</a:t>
            </a:r>
            <a:r>
              <a:rPr lang="en-US" sz="2692" dirty="0">
                <a:solidFill>
                  <a:srgbClr val="1E1D22"/>
                </a:solidFill>
                <a:latin typeface="Muli"/>
                <a:ea typeface="Muli"/>
                <a:cs typeface="Muli"/>
                <a:sym typeface="Muli"/>
              </a:rPr>
              <a:t>:</a:t>
            </a:r>
          </a:p>
          <a:p>
            <a:pPr marL="1162657" lvl="2" indent="-387552" algn="l">
              <a:lnSpc>
                <a:spcPts val="3769"/>
              </a:lnSpc>
              <a:spcBef>
                <a:spcPct val="0"/>
              </a:spcBef>
              <a:buFont typeface="Arial"/>
              <a:buChar char="⚬"/>
            </a:pPr>
            <a:r>
              <a:rPr lang="en-US" sz="2692" dirty="0">
                <a:solidFill>
                  <a:srgbClr val="1E1D22"/>
                </a:solidFill>
                <a:latin typeface="Muli"/>
                <a:ea typeface="Muli"/>
                <a:cs typeface="Muli"/>
                <a:sym typeface="Muli"/>
              </a:rPr>
              <a:t>pyttsx3: </a:t>
            </a:r>
            <a:r>
              <a:rPr lang="en-US" sz="2692" dirty="0" err="1">
                <a:solidFill>
                  <a:srgbClr val="1E1D22"/>
                </a:solidFill>
                <a:latin typeface="Muli"/>
                <a:ea typeface="Muli"/>
                <a:cs typeface="Muli"/>
                <a:sym typeface="Muli"/>
              </a:rPr>
              <a:t>Thư</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viện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tạo</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giọng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nói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để</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phát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âm</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kết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quả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giúp</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ứng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dụng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thân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thiện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với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người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dùng</a:t>
            </a:r>
            <a:r>
              <a:rPr lang="en-US" sz="2692" dirty="0">
                <a:solidFill>
                  <a:srgbClr val="1E1D22"/>
                </a:solidFill>
                <a:latin typeface="Muli"/>
                <a:ea typeface="Muli"/>
                <a:cs typeface="Muli"/>
                <a:sym typeface="Muli"/>
              </a:rPr>
              <a:t>.</a:t>
            </a:r>
          </a:p>
          <a:p>
            <a:pPr marL="0" lvl="0" indent="0" algn="l">
              <a:lnSpc>
                <a:spcPts val="3769"/>
              </a:lnSpc>
              <a:spcBef>
                <a:spcPct val="0"/>
              </a:spcBef>
            </a:pPr>
            <a:endParaRPr lang="en-US" sz="2692" dirty="0">
              <a:solidFill>
                <a:srgbClr val="1E1D22"/>
              </a:solidFill>
              <a:latin typeface="Muli"/>
              <a:ea typeface="Muli"/>
              <a:cs typeface="Muli"/>
              <a:sym typeface="Muli"/>
            </a:endParaRPr>
          </a:p>
        </p:txBody>
      </p:sp>
      <p:sp>
        <p:nvSpPr>
          <p:cNvPr id="14" name="TextBox 14"/>
          <p:cNvSpPr txBox="1"/>
          <p:nvPr/>
        </p:nvSpPr>
        <p:spPr>
          <a:xfrm>
            <a:off x="3337117" y="1411429"/>
            <a:ext cx="7536378" cy="858055"/>
          </a:xfrm>
          <a:prstGeom prst="rect">
            <a:avLst/>
          </a:prstGeom>
        </p:spPr>
        <p:txBody>
          <a:bodyPr lIns="0" tIns="0" rIns="0" bIns="0" rtlCol="0" anchor="t">
            <a:spAutoFit/>
          </a:bodyPr>
          <a:lstStyle/>
          <a:p>
            <a:pPr marL="0" lvl="0" indent="0" algn="l">
              <a:lnSpc>
                <a:spcPts val="7175"/>
              </a:lnSpc>
              <a:spcBef>
                <a:spcPct val="0"/>
              </a:spcBef>
            </a:pPr>
            <a:r>
              <a:rPr lang="en-US" sz="5400" b="1" spc="298" dirty="0" err="1">
                <a:solidFill>
                  <a:srgbClr val="3B4366"/>
                </a:solidFill>
                <a:latin typeface="Muli" panose="020B0604020202020204" charset="0"/>
                <a:ea typeface="Muli Ultra-Bold"/>
                <a:cs typeface="Muli Ultra-Bold"/>
                <a:sym typeface="Muli Ultra-Bold"/>
              </a:rPr>
              <a:t>Công</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nghệ</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hỗ</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trợ</a:t>
            </a:r>
            <a:endParaRPr lang="en-US" sz="5400" b="1" spc="298" dirty="0">
              <a:solidFill>
                <a:srgbClr val="3B4366"/>
              </a:solidFill>
              <a:latin typeface="Muli" panose="020B0604020202020204" charset="0"/>
              <a:ea typeface="Muli Ultra-Bold"/>
              <a:cs typeface="Muli Ultra-Bold"/>
              <a:sym typeface="Muli Ul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065546"/>
            <a:ext cx="16230600" cy="6170483"/>
          </a:xfrm>
          <a:prstGeom prst="rect">
            <a:avLst/>
          </a:prstGeom>
        </p:spPr>
        <p:txBody>
          <a:bodyPr lIns="0" tIns="0" rIns="0" bIns="0" rtlCol="0" anchor="t">
            <a:spAutoFit/>
          </a:bodyPr>
          <a:lstStyle/>
          <a:p>
            <a:pPr marL="581329" lvl="1" indent="-290664" algn="l">
              <a:lnSpc>
                <a:spcPts val="3769"/>
              </a:lnSpc>
              <a:buFont typeface="Arial"/>
              <a:buChar char="•"/>
            </a:pP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bệnh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tiểu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đường</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a:solidFill>
                  <a:srgbClr val="1E1D22"/>
                </a:solidFill>
                <a:latin typeface="Muli"/>
                <a:ea typeface="Muli"/>
                <a:cs typeface="Muli"/>
                <a:sym typeface="Muli"/>
              </a:rPr>
              <a:t>Thu </a:t>
            </a:r>
            <a:r>
              <a:rPr lang="en-US" sz="2692" dirty="0" err="1">
                <a:solidFill>
                  <a:srgbClr val="1E1D22"/>
                </a:solidFill>
                <a:latin typeface="Muli"/>
                <a:ea typeface="Muli"/>
                <a:cs typeface="Muli"/>
                <a:sym typeface="Muli"/>
              </a:rPr>
              <a:t>thập</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đầu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vào</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từ</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người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dùng</a:t>
            </a:r>
            <a:r>
              <a:rPr lang="en-US" sz="2692" dirty="0">
                <a:solidFill>
                  <a:srgbClr val="1E1D22"/>
                </a:solidFill>
                <a:latin typeface="Muli"/>
                <a:ea typeface="Muli"/>
                <a:cs typeface="Muli"/>
                <a:sym typeface="Muli"/>
              </a:rPr>
              <a:t>: Glucose, BMI, </a:t>
            </a:r>
            <a:r>
              <a:rPr lang="en-US" sz="2692" dirty="0" err="1">
                <a:solidFill>
                  <a:srgbClr val="1E1D22"/>
                </a:solidFill>
                <a:latin typeface="Muli"/>
                <a:ea typeface="Muli"/>
                <a:cs typeface="Muli"/>
                <a:sym typeface="Muli"/>
              </a:rPr>
              <a:t>huyết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áp</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số</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lần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mang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thai</a:t>
            </a:r>
            <a:r>
              <a:rPr lang="en-US" sz="2692" dirty="0">
                <a:solidFill>
                  <a:srgbClr val="1E1D22"/>
                </a:solidFill>
                <a:latin typeface="Muli"/>
                <a:ea typeface="Muli"/>
                <a:cs typeface="Muli"/>
                <a:sym typeface="Muli"/>
              </a:rPr>
              <a:t>, v.v.</a:t>
            </a:r>
          </a:p>
          <a:p>
            <a:pPr marL="1162657" lvl="2" indent="-387552" algn="l">
              <a:lnSpc>
                <a:spcPts val="3769"/>
              </a:lnSpc>
              <a:buFont typeface="Arial"/>
              <a:buChar char="⚬"/>
            </a:pPr>
            <a:r>
              <a:rPr lang="en-US" sz="2692" dirty="0" err="1">
                <a:solidFill>
                  <a:srgbClr val="1E1D22"/>
                </a:solidFill>
                <a:latin typeface="Muli"/>
                <a:ea typeface="Muli"/>
                <a:cs typeface="Muli"/>
                <a:sym typeface="Muli"/>
              </a:rPr>
              <a:t>Tiền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chuẩn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hóa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err="1">
                <a:solidFill>
                  <a:srgbClr val="1E1D22"/>
                </a:solidFill>
                <a:latin typeface="Muli"/>
                <a:ea typeface="Muli"/>
                <a:cs typeface="Muli"/>
                <a:sym typeface="Muli"/>
              </a:rPr>
              <a:t>Sử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dụng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mô</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Machine Learning (Gradient Boosting) </a:t>
            </a:r>
            <a:r>
              <a:rPr lang="en-US" sz="2692" dirty="0" err="1">
                <a:solidFill>
                  <a:srgbClr val="1E1D22"/>
                </a:solidFill>
                <a:latin typeface="Muli"/>
                <a:ea typeface="Muli"/>
                <a:cs typeface="Muli"/>
                <a:sym typeface="Muli"/>
              </a:rPr>
              <a:t>để</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ra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a:t>
            </a:r>
          </a:p>
          <a:p>
            <a:pPr marL="581329" lvl="1" indent="-290664" algn="l">
              <a:lnSpc>
                <a:spcPts val="3769"/>
              </a:lnSpc>
              <a:buFont typeface="Arial"/>
              <a:buChar char="•"/>
            </a:pP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bệnh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tim</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err="1">
                <a:solidFill>
                  <a:srgbClr val="1E1D22"/>
                </a:solidFill>
                <a:latin typeface="Muli"/>
                <a:ea typeface="Muli"/>
                <a:cs typeface="Muli"/>
                <a:sym typeface="Muli"/>
              </a:rPr>
              <a:t>Nhận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dữ</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liệu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đầu</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vào</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độ</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tuổi</a:t>
            </a:r>
            <a:r>
              <a:rPr lang="en-US" sz="2692" dirty="0">
                <a:solidFill>
                  <a:srgbClr val="1E1D22"/>
                </a:solidFill>
                <a:latin typeface="Muli"/>
                <a:ea typeface="Muli"/>
                <a:cs typeface="Muli"/>
                <a:sym typeface="Muli"/>
              </a:rPr>
              <a:t>, cholesterol, ECG, </a:t>
            </a:r>
            <a:r>
              <a:rPr lang="en-US" sz="2692" dirty="0" err="1">
                <a:solidFill>
                  <a:srgbClr val="1E1D22"/>
                </a:solidFill>
                <a:latin typeface="Muli"/>
                <a:ea typeface="Muli"/>
                <a:cs typeface="Muli"/>
                <a:sym typeface="Muli"/>
              </a:rPr>
              <a:t>nhịp</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tim</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tối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đa</a:t>
            </a:r>
            <a:r>
              <a:rPr lang="en-US" sz="2692" dirty="0">
                <a:solidFill>
                  <a:srgbClr val="1E1D22"/>
                </a:solidFill>
                <a:latin typeface="Muli"/>
                <a:ea typeface="Muli"/>
                <a:cs typeface="Muli"/>
                <a:sym typeface="Muli"/>
              </a:rPr>
              <a:t>, v.v.</a:t>
            </a:r>
          </a:p>
          <a:p>
            <a:pPr marL="1162657" lvl="2" indent="-387552" algn="l">
              <a:lnSpc>
                <a:spcPts val="3769"/>
              </a:lnSpc>
              <a:buFont typeface="Arial"/>
              <a:buChar char="⚬"/>
            </a:pPr>
            <a:r>
              <a:rPr lang="en-US" sz="2692" dirty="0" err="1">
                <a:solidFill>
                  <a:srgbClr val="1E1D22"/>
                </a:solidFill>
                <a:latin typeface="Muli"/>
                <a:ea typeface="Muli"/>
                <a:cs typeface="Muli"/>
                <a:sym typeface="Muli"/>
              </a:rPr>
              <a:t>Tiền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vào</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mô</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Machine Learning.</a:t>
            </a:r>
          </a:p>
          <a:p>
            <a:pPr marL="1162657" lvl="2" indent="-387552" algn="l">
              <a:lnSpc>
                <a:spcPts val="3769"/>
              </a:lnSpc>
              <a:buFont typeface="Arial"/>
              <a:buChar char="⚬"/>
            </a:pPr>
            <a:r>
              <a:rPr lang="en-US" sz="2692" dirty="0" err="1">
                <a:solidFill>
                  <a:srgbClr val="1E1D22"/>
                </a:solidFill>
                <a:latin typeface="Muli"/>
                <a:ea typeface="Muli"/>
                <a:cs typeface="Muli"/>
                <a:sym typeface="Muli"/>
              </a:rPr>
              <a:t>Hiển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thị</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kết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quả</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dự</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đoán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về</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nguy</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cơ</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bệnh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tim.</a:t>
            </a:r>
            <a:endParaRPr lang="en-US" sz="2692" dirty="0">
              <a:solidFill>
                <a:srgbClr val="1E1D22"/>
              </a:solidFill>
              <a:latin typeface="Muli"/>
              <a:ea typeface="Muli"/>
              <a:cs typeface="Muli"/>
              <a:sym typeface="Muli"/>
            </a:endParaRPr>
          </a:p>
          <a:p>
            <a:pPr marL="581329" lvl="1" indent="-290664" algn="l">
              <a:lnSpc>
                <a:spcPts val="3769"/>
              </a:lnSpc>
              <a:buFont typeface="Arial"/>
              <a:buChar char="•"/>
            </a:pPr>
            <a:r>
              <a:rPr lang="en-US" sz="2692" dirty="0" err="1">
                <a:solidFill>
                  <a:srgbClr val="1E1D22"/>
                </a:solidFill>
                <a:latin typeface="Muli"/>
                <a:ea typeface="Muli"/>
                <a:cs typeface="Muli"/>
                <a:sym typeface="Muli"/>
              </a:rPr>
              <a:t>Phát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hiện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viêm</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phổi</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err="1">
                <a:solidFill>
                  <a:srgbClr val="1E1D22"/>
                </a:solidFill>
                <a:latin typeface="Muli"/>
                <a:ea typeface="Muli"/>
                <a:cs typeface="Muli"/>
                <a:sym typeface="Muli"/>
              </a:rPr>
              <a:t>Tải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lên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ảnh</a:t>
            </a:r>
            <a:r>
              <a:rPr lang="en-US" sz="2692" dirty="0">
                <a:solidFill>
                  <a:srgbClr val="1E1D22"/>
                </a:solidFill>
                <a:latin typeface="Muli"/>
                <a:ea typeface="Muli"/>
                <a:cs typeface="Muli"/>
                <a:sym typeface="Muli"/>
              </a:rPr>
              <a:t> X-</a:t>
            </a:r>
            <a:r>
              <a:rPr lang="en-US" sz="2692" dirty="0" err="1">
                <a:solidFill>
                  <a:srgbClr val="1E1D22"/>
                </a:solidFill>
                <a:latin typeface="Muli"/>
                <a:ea typeface="Muli"/>
                <a:cs typeface="Muli"/>
                <a:sym typeface="Muli"/>
              </a:rPr>
              <a:t>quang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ngực</a:t>
            </a:r>
            <a:r>
              <a:rPr lang="en-US" sz="2692" dirty="0">
                <a:solidFill>
                  <a:srgbClr val="1E1D22"/>
                </a:solidFill>
                <a:latin typeface="Muli"/>
                <a:ea typeface="Muli"/>
                <a:cs typeface="Muli"/>
                <a:sym typeface="Muli"/>
              </a:rPr>
              <a:t>.</a:t>
            </a:r>
          </a:p>
          <a:p>
            <a:pPr marL="1162657" lvl="2" indent="-387552" algn="l">
              <a:lnSpc>
                <a:spcPts val="3769"/>
              </a:lnSpc>
              <a:buFont typeface="Arial"/>
              <a:buChar char="⚬"/>
            </a:pPr>
            <a:r>
              <a:rPr lang="en-US" sz="2692" dirty="0" err="1">
                <a:solidFill>
                  <a:srgbClr val="1E1D22"/>
                </a:solidFill>
                <a:latin typeface="Muli"/>
                <a:ea typeface="Muli"/>
                <a:cs typeface="Muli"/>
                <a:sym typeface="Muli"/>
              </a:rPr>
              <a:t>Xử</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lý</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ảnh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trích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xuất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đặc</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trưng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bằng</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mô</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hình</a:t>
            </a:r>
            <a:r>
              <a:rPr lang="en-US" sz="2692" dirty="0">
                <a:solidFill>
                  <a:srgbClr val="1E1D22"/>
                </a:solidFill>
                <a:latin typeface="Muli"/>
                <a:ea typeface="Muli"/>
                <a:cs typeface="Muli"/>
                <a:sym typeface="Muli"/>
              </a:rPr>
              <a:t> CNN (VGG16).</a:t>
            </a:r>
          </a:p>
          <a:p>
            <a:pPr marL="1162657" lvl="2" indent="-387552" algn="l">
              <a:lnSpc>
                <a:spcPts val="3769"/>
              </a:lnSpc>
              <a:buFont typeface="Arial"/>
              <a:buChar char="⚬"/>
            </a:pPr>
            <a:r>
              <a:rPr lang="en-US" sz="2692" dirty="0" err="1">
                <a:solidFill>
                  <a:srgbClr val="1E1D22"/>
                </a:solidFill>
                <a:latin typeface="Muli"/>
                <a:ea typeface="Muli"/>
                <a:cs typeface="Muli"/>
                <a:sym typeface="Muli"/>
              </a:rPr>
              <a:t>Phân</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loại</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ảnh</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để</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đưa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ra</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kết</a:t>
            </a:r>
            <a:r>
              <a:rPr lang="en-US" sz="2692" dirty="0">
                <a:solidFill>
                  <a:srgbClr val="1E1D22"/>
                </a:solidFill>
                <a:latin typeface="Muli"/>
                <a:ea typeface="Muli"/>
                <a:cs typeface="Muli"/>
                <a:sym typeface="Muli"/>
              </a:rPr>
              <a:t> </a:t>
            </a:r>
            <a:r>
              <a:rPr lang="en-US" sz="2692" dirty="0" err="1">
                <a:solidFill>
                  <a:srgbClr val="1E1D22"/>
                </a:solidFill>
                <a:latin typeface="Muli"/>
                <a:ea typeface="Muli"/>
                <a:cs typeface="Muli"/>
                <a:sym typeface="Muli"/>
              </a:rPr>
              <a:t>quả</a:t>
            </a:r>
            <a:r>
              <a:rPr lang="en-US" sz="2692" dirty="0">
                <a:solidFill>
                  <a:srgbClr val="1E1D22"/>
                </a:solidFill>
                <a:latin typeface="Muli"/>
                <a:ea typeface="Muli"/>
                <a:cs typeface="Muli"/>
                <a:sym typeface="Muli"/>
              </a:rPr>
              <a:t>: "Normal" </a:t>
            </a:r>
            <a:r>
              <a:rPr lang="en-US" sz="2692" dirty="0" err="1">
                <a:solidFill>
                  <a:srgbClr val="1E1D22"/>
                </a:solidFill>
                <a:latin typeface="Muli"/>
                <a:ea typeface="Muli"/>
                <a:cs typeface="Muli"/>
                <a:sym typeface="Muli"/>
              </a:rPr>
              <a:t>hoặc</a:t>
            </a:r>
            <a:r>
              <a:rPr lang="en-US" sz="2692" dirty="0">
                <a:solidFill>
                  <a:srgbClr val="1E1D22"/>
                </a:solidFill>
                <a:latin typeface="Muli"/>
                <a:ea typeface="Muli"/>
                <a:cs typeface="Muli"/>
                <a:sym typeface="Muli"/>
              </a:rPr>
              <a:t> "Affected by Pneumonia".</a:t>
            </a:r>
          </a:p>
          <a:p>
            <a:pPr marL="0" lvl="0" indent="0" algn="l">
              <a:lnSpc>
                <a:spcPts val="3769"/>
              </a:lnSpc>
              <a:spcBef>
                <a:spcPct val="0"/>
              </a:spcBef>
            </a:pPr>
            <a:endParaRPr lang="en-US" sz="2692" dirty="0">
              <a:solidFill>
                <a:srgbClr val="1E1D22"/>
              </a:solidFill>
              <a:latin typeface="Muli"/>
              <a:ea typeface="Muli"/>
              <a:cs typeface="Muli"/>
              <a:sym typeface="Muli"/>
            </a:endParaRPr>
          </a:p>
        </p:txBody>
      </p:sp>
      <p:sp>
        <p:nvSpPr>
          <p:cNvPr id="14" name="TextBox 14"/>
          <p:cNvSpPr txBox="1"/>
          <p:nvPr/>
        </p:nvSpPr>
        <p:spPr>
          <a:xfrm>
            <a:off x="3437185" y="1411429"/>
            <a:ext cx="9417664" cy="858055"/>
          </a:xfrm>
          <a:prstGeom prst="rect">
            <a:avLst/>
          </a:prstGeom>
        </p:spPr>
        <p:txBody>
          <a:bodyPr lIns="0" tIns="0" rIns="0" bIns="0" rtlCol="0" anchor="t">
            <a:spAutoFit/>
          </a:bodyPr>
          <a:lstStyle/>
          <a:p>
            <a:pPr marL="0" lvl="0" indent="0" algn="l">
              <a:lnSpc>
                <a:spcPts val="7175"/>
              </a:lnSpc>
              <a:spcBef>
                <a:spcPct val="0"/>
              </a:spcBef>
            </a:pPr>
            <a:r>
              <a:rPr lang="en-US" sz="5400" b="1" spc="298" dirty="0">
                <a:solidFill>
                  <a:srgbClr val="3B4366"/>
                </a:solidFill>
                <a:latin typeface="Muli" panose="020B0604020202020204" charset="0"/>
                <a:ea typeface="Muli Ultra-Bold"/>
                <a:cs typeface="Muli Ultra-Bold"/>
                <a:sym typeface="Muli Ultra-Bold"/>
              </a:rPr>
              <a:t>Quy </a:t>
            </a:r>
            <a:r>
              <a:rPr lang="en-US" sz="5400" b="1" spc="298" dirty="0" err="1">
                <a:solidFill>
                  <a:srgbClr val="3B4366"/>
                </a:solidFill>
                <a:latin typeface="Muli" panose="020B0604020202020204" charset="0"/>
                <a:ea typeface="Muli Ultra-Bold"/>
                <a:cs typeface="Muli Ultra-Bold"/>
                <a:sym typeface="Muli Ultra-Bold"/>
              </a:rPr>
              <a:t>trình</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dự</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đoán</a:t>
            </a:r>
            <a:endParaRPr lang="en-US" sz="5400" b="1" spc="298" dirty="0">
              <a:solidFill>
                <a:srgbClr val="3B4366"/>
              </a:solidFill>
              <a:latin typeface="Muli" panose="020B0604020202020204" charset="0"/>
              <a:ea typeface="Muli Ultra-Bold"/>
              <a:cs typeface="Muli Ultra-Bold"/>
              <a:sym typeface="Muli Ul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925638"/>
            <a:ext cx="16230600"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1E1D22"/>
                </a:solidFill>
                <a:latin typeface="Muli"/>
                <a:ea typeface="Muli"/>
                <a:cs typeface="Muli"/>
                <a:sym typeface="Muli"/>
              </a:rPr>
              <a:t>Streamlit</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Triển</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khai</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ứng</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dụng</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trực</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tuyến</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cho</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phép</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người</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dùng</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truy</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cập</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dễ</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dàng</a:t>
            </a:r>
            <a:r>
              <a:rPr lang="en-US" sz="3000" dirty="0">
                <a:solidFill>
                  <a:srgbClr val="1E1D22"/>
                </a:solidFill>
                <a:latin typeface="Muli"/>
                <a:ea typeface="Muli"/>
                <a:cs typeface="Muli"/>
                <a:sym typeface="Muli"/>
              </a:rPr>
              <a:t> qua </a:t>
            </a:r>
            <a:r>
              <a:rPr lang="en-US" sz="3000" dirty="0" err="1">
                <a:solidFill>
                  <a:srgbClr val="1E1D22"/>
                </a:solidFill>
                <a:latin typeface="Muli"/>
                <a:ea typeface="Muli"/>
                <a:cs typeface="Muli"/>
                <a:sym typeface="Muli"/>
              </a:rPr>
              <a:t>trình</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duyệt</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mà</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không</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cần</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cài</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đặt</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phần</a:t>
            </a:r>
            <a:r>
              <a:rPr lang="en-US" sz="3000" dirty="0">
                <a:solidFill>
                  <a:srgbClr val="1E1D22"/>
                </a:solidFill>
                <a:latin typeface="Muli"/>
                <a:ea typeface="Muli"/>
                <a:cs typeface="Muli"/>
                <a:sym typeface="Muli"/>
              </a:rPr>
              <a:t> </a:t>
            </a:r>
            <a:r>
              <a:rPr lang="en-US" sz="3000" dirty="0" err="1">
                <a:solidFill>
                  <a:srgbClr val="1E1D22"/>
                </a:solidFill>
                <a:latin typeface="Muli"/>
                <a:ea typeface="Muli"/>
                <a:cs typeface="Muli"/>
                <a:sym typeface="Muli"/>
              </a:rPr>
              <a:t>mềm</a:t>
            </a:r>
            <a:r>
              <a:rPr lang="en-US" sz="3000" dirty="0">
                <a:solidFill>
                  <a:srgbClr val="1E1D22"/>
                </a:solidFill>
                <a:latin typeface="Muli"/>
                <a:ea typeface="Muli"/>
                <a:cs typeface="Muli"/>
                <a:sym typeface="Muli"/>
              </a:rPr>
              <a:t>.</a:t>
            </a:r>
          </a:p>
          <a:p>
            <a:pPr marL="0" lvl="0" indent="0" algn="l">
              <a:lnSpc>
                <a:spcPts val="4200"/>
              </a:lnSpc>
              <a:spcBef>
                <a:spcPct val="0"/>
              </a:spcBef>
            </a:pPr>
            <a:endParaRPr lang="en-US" sz="3000" dirty="0">
              <a:solidFill>
                <a:srgbClr val="1E1D22"/>
              </a:solidFill>
              <a:latin typeface="Muli"/>
              <a:ea typeface="Muli"/>
              <a:cs typeface="Muli"/>
              <a:sym typeface="Muli"/>
            </a:endParaRPr>
          </a:p>
        </p:txBody>
      </p:sp>
      <p:sp>
        <p:nvSpPr>
          <p:cNvPr id="14" name="TextBox 14"/>
          <p:cNvSpPr txBox="1"/>
          <p:nvPr/>
        </p:nvSpPr>
        <p:spPr>
          <a:xfrm>
            <a:off x="3657336" y="1411429"/>
            <a:ext cx="9417664" cy="858055"/>
          </a:xfrm>
          <a:prstGeom prst="rect">
            <a:avLst/>
          </a:prstGeom>
        </p:spPr>
        <p:txBody>
          <a:bodyPr lIns="0" tIns="0" rIns="0" bIns="0" rtlCol="0" anchor="t">
            <a:spAutoFit/>
          </a:bodyPr>
          <a:lstStyle/>
          <a:p>
            <a:pPr marL="0" lvl="0" indent="0" algn="l">
              <a:lnSpc>
                <a:spcPts val="7175"/>
              </a:lnSpc>
              <a:spcBef>
                <a:spcPct val="0"/>
              </a:spcBef>
            </a:pPr>
            <a:r>
              <a:rPr lang="en-US" sz="5400" b="1" spc="298" dirty="0" err="1">
                <a:solidFill>
                  <a:srgbClr val="3B4366"/>
                </a:solidFill>
                <a:latin typeface="Muli" panose="020B0604020202020204" charset="0"/>
                <a:ea typeface="Muli Ultra-Bold"/>
                <a:cs typeface="Muli Ultra-Bold"/>
                <a:sym typeface="Muli Ultra-Bold"/>
              </a:rPr>
              <a:t>Công</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nghệ</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triển</a:t>
            </a:r>
            <a:r>
              <a:rPr lang="en-US" sz="5400" b="1" spc="298" dirty="0">
                <a:solidFill>
                  <a:srgbClr val="3B4366"/>
                </a:solidFill>
                <a:latin typeface="Muli" panose="020B0604020202020204" charset="0"/>
                <a:ea typeface="Muli Ultra-Bold"/>
                <a:cs typeface="Muli Ultra-Bold"/>
                <a:sym typeface="Muli Ultra-Bold"/>
              </a:rPr>
              <a:t> </a:t>
            </a:r>
            <a:r>
              <a:rPr lang="en-US" sz="5400" b="1" spc="298" dirty="0" err="1">
                <a:solidFill>
                  <a:srgbClr val="3B4366"/>
                </a:solidFill>
                <a:latin typeface="Muli" panose="020B0604020202020204" charset="0"/>
                <a:ea typeface="Muli Ultra-Bold"/>
                <a:cs typeface="Muli Ultra-Bold"/>
                <a:sym typeface="Muli Ultra-Bold"/>
              </a:rPr>
              <a:t>khai</a:t>
            </a:r>
            <a:endParaRPr lang="en-US" sz="5400" b="1" spc="298" dirty="0">
              <a:solidFill>
                <a:srgbClr val="3B4366"/>
              </a:solidFill>
              <a:latin typeface="Muli" panose="020B0604020202020204" charset="0"/>
              <a:ea typeface="Muli Ultra-Bold"/>
              <a:cs typeface="Muli Ultra-Bold"/>
              <a:sym typeface="Muli Ul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669923" y="1913424"/>
            <a:ext cx="5633614" cy="3963777"/>
            <a:chOff x="0" y="0"/>
            <a:chExt cx="974656" cy="685762"/>
          </a:xfrm>
        </p:grpSpPr>
        <p:sp>
          <p:nvSpPr>
            <p:cNvPr id="3" name="Freeform 3"/>
            <p:cNvSpPr/>
            <p:nvPr/>
          </p:nvSpPr>
          <p:spPr>
            <a:xfrm>
              <a:off x="0" y="0"/>
              <a:ext cx="974656" cy="685762"/>
            </a:xfrm>
            <a:custGeom>
              <a:avLst/>
              <a:gdLst/>
              <a:ahLst/>
              <a:cxnLst/>
              <a:rect l="l" t="t" r="r" b="b"/>
              <a:pathLst>
                <a:path w="974656" h="685762">
                  <a:moveTo>
                    <a:pt x="0" y="0"/>
                  </a:moveTo>
                  <a:lnTo>
                    <a:pt x="974656" y="0"/>
                  </a:lnTo>
                  <a:lnTo>
                    <a:pt x="974656" y="685762"/>
                  </a:lnTo>
                  <a:lnTo>
                    <a:pt x="0" y="685762"/>
                  </a:lnTo>
                  <a:close/>
                </a:path>
              </a:pathLst>
            </a:custGeom>
            <a:blipFill>
              <a:blip r:embed="rId2"/>
              <a:stretch>
                <a:fillRect l="-2802" r="-2802"/>
              </a:stretch>
            </a:blipFill>
          </p:spPr>
        </p:sp>
      </p:grpSp>
      <p:grpSp>
        <p:nvGrpSpPr>
          <p:cNvPr id="4" name="Group 4"/>
          <p:cNvGrpSpPr/>
          <p:nvPr/>
        </p:nvGrpSpPr>
        <p:grpSpPr>
          <a:xfrm>
            <a:off x="3617987" y="5143500"/>
            <a:ext cx="4222060" cy="3645124"/>
            <a:chOff x="0" y="0"/>
            <a:chExt cx="904680" cy="781058"/>
          </a:xfrm>
        </p:grpSpPr>
        <p:sp>
          <p:nvSpPr>
            <p:cNvPr id="5" name="Freeform 5"/>
            <p:cNvSpPr/>
            <p:nvPr/>
          </p:nvSpPr>
          <p:spPr>
            <a:xfrm>
              <a:off x="0" y="0"/>
              <a:ext cx="904680" cy="781058"/>
            </a:xfrm>
            <a:custGeom>
              <a:avLst/>
              <a:gdLst/>
              <a:ahLst/>
              <a:cxnLst/>
              <a:rect l="l" t="t" r="r" b="b"/>
              <a:pathLst>
                <a:path w="904680" h="781058">
                  <a:moveTo>
                    <a:pt x="0" y="0"/>
                  </a:moveTo>
                  <a:lnTo>
                    <a:pt x="904680" y="0"/>
                  </a:lnTo>
                  <a:lnTo>
                    <a:pt x="904680" y="781058"/>
                  </a:lnTo>
                  <a:lnTo>
                    <a:pt x="0" y="781058"/>
                  </a:lnTo>
                  <a:close/>
                </a:path>
              </a:pathLst>
            </a:custGeom>
            <a:blipFill>
              <a:blip r:embed="rId3"/>
              <a:stretch>
                <a:fillRect l="-14791" r="-14791"/>
              </a:stretch>
            </a:blipFill>
          </p:spPr>
        </p:sp>
      </p:grpSp>
      <p:grpSp>
        <p:nvGrpSpPr>
          <p:cNvPr id="6" name="Group 6"/>
          <p:cNvGrpSpPr/>
          <p:nvPr/>
        </p:nvGrpSpPr>
        <p:grpSpPr>
          <a:xfrm>
            <a:off x="7956680" y="1097807"/>
            <a:ext cx="9302620" cy="1980650"/>
            <a:chOff x="0" y="0"/>
            <a:chExt cx="826504" cy="175974"/>
          </a:xfrm>
        </p:grpSpPr>
        <p:sp>
          <p:nvSpPr>
            <p:cNvPr id="7" name="Freeform 7"/>
            <p:cNvSpPr/>
            <p:nvPr/>
          </p:nvSpPr>
          <p:spPr>
            <a:xfrm>
              <a:off x="0" y="0"/>
              <a:ext cx="826504" cy="175974"/>
            </a:xfrm>
            <a:custGeom>
              <a:avLst/>
              <a:gdLst/>
              <a:ahLst/>
              <a:cxnLst/>
              <a:rect l="l" t="t" r="r" b="b"/>
              <a:pathLst>
                <a:path w="826504" h="175974">
                  <a:moveTo>
                    <a:pt x="29960" y="0"/>
                  </a:moveTo>
                  <a:lnTo>
                    <a:pt x="796543" y="0"/>
                  </a:lnTo>
                  <a:cubicBezTo>
                    <a:pt x="804489" y="0"/>
                    <a:pt x="812110" y="3157"/>
                    <a:pt x="817728" y="8775"/>
                  </a:cubicBezTo>
                  <a:cubicBezTo>
                    <a:pt x="823347" y="14394"/>
                    <a:pt x="826504" y="22014"/>
                    <a:pt x="826504" y="29960"/>
                  </a:cubicBezTo>
                  <a:lnTo>
                    <a:pt x="826504" y="146013"/>
                  </a:lnTo>
                  <a:cubicBezTo>
                    <a:pt x="826504" y="162560"/>
                    <a:pt x="813090" y="175974"/>
                    <a:pt x="796543" y="175974"/>
                  </a:cubicBezTo>
                  <a:lnTo>
                    <a:pt x="29960" y="175974"/>
                  </a:lnTo>
                  <a:cubicBezTo>
                    <a:pt x="22014" y="175974"/>
                    <a:pt x="14394" y="172817"/>
                    <a:pt x="8775" y="167198"/>
                  </a:cubicBezTo>
                  <a:cubicBezTo>
                    <a:pt x="3157" y="161580"/>
                    <a:pt x="0" y="153959"/>
                    <a:pt x="0" y="146013"/>
                  </a:cubicBezTo>
                  <a:lnTo>
                    <a:pt x="0" y="29960"/>
                  </a:lnTo>
                  <a:cubicBezTo>
                    <a:pt x="0" y="22014"/>
                    <a:pt x="3157" y="14394"/>
                    <a:pt x="8775" y="8775"/>
                  </a:cubicBezTo>
                  <a:cubicBezTo>
                    <a:pt x="14394" y="3157"/>
                    <a:pt x="22014" y="0"/>
                    <a:pt x="29960"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8" name="TextBox 8"/>
            <p:cNvSpPr txBox="1"/>
            <p:nvPr/>
          </p:nvSpPr>
          <p:spPr>
            <a:xfrm>
              <a:off x="0" y="19050"/>
              <a:ext cx="826504" cy="156924"/>
            </a:xfrm>
            <a:prstGeom prst="rect">
              <a:avLst/>
            </a:prstGeom>
          </p:spPr>
          <p:txBody>
            <a:bodyPr lIns="50800" tIns="50800" rIns="50800" bIns="50800" rtlCol="0" anchor="ctr"/>
            <a:lstStyle/>
            <a:p>
              <a:pPr algn="ctr">
                <a:lnSpc>
                  <a:spcPts val="2089"/>
                </a:lnSpc>
              </a:pPr>
              <a:endParaRPr/>
            </a:p>
          </p:txBody>
        </p:sp>
      </p:grpSp>
      <p:sp>
        <p:nvSpPr>
          <p:cNvPr id="9" name="TextBox 9"/>
          <p:cNvSpPr txBox="1"/>
          <p:nvPr/>
        </p:nvSpPr>
        <p:spPr>
          <a:xfrm>
            <a:off x="7956680" y="3809587"/>
            <a:ext cx="9302620" cy="1838388"/>
          </a:xfrm>
          <a:prstGeom prst="rect">
            <a:avLst/>
          </a:prstGeom>
        </p:spPr>
        <p:txBody>
          <a:bodyPr lIns="0" tIns="0" rIns="0" bIns="0" rtlCol="0" anchor="t">
            <a:spAutoFit/>
          </a:bodyPr>
          <a:lstStyle/>
          <a:p>
            <a:pPr marL="702876" lvl="1" indent="-351438" algn="l">
              <a:lnSpc>
                <a:spcPts val="4883"/>
              </a:lnSpc>
              <a:buFont typeface="Arial"/>
              <a:buChar char="•"/>
            </a:pPr>
            <a:r>
              <a:rPr lang="en-US" sz="3600" b="1" dirty="0">
                <a:solidFill>
                  <a:srgbClr val="1E1D22"/>
                </a:solidFill>
                <a:latin typeface="Muli Bold"/>
                <a:ea typeface="Muli Bold"/>
                <a:cs typeface="Muli Bold"/>
                <a:sym typeface="Muli Bold"/>
              </a:rPr>
              <a:t>3.1 Model Diabetes</a:t>
            </a:r>
          </a:p>
          <a:p>
            <a:pPr marL="702876" lvl="1" indent="-351438" algn="l">
              <a:lnSpc>
                <a:spcPts val="4883"/>
              </a:lnSpc>
              <a:spcBef>
                <a:spcPct val="0"/>
              </a:spcBef>
              <a:buFont typeface="Arial"/>
              <a:buChar char="•"/>
            </a:pPr>
            <a:r>
              <a:rPr lang="en-US" sz="3600" b="1" dirty="0">
                <a:solidFill>
                  <a:srgbClr val="1E1D22"/>
                </a:solidFill>
                <a:latin typeface="Muli Bold"/>
                <a:ea typeface="Muli Bold"/>
                <a:cs typeface="Muli Bold"/>
                <a:sym typeface="Muli Bold"/>
              </a:rPr>
              <a:t>3.2 Model chest </a:t>
            </a:r>
            <a:r>
              <a:rPr lang="en-US" sz="3600" b="1" dirty="0" err="1">
                <a:solidFill>
                  <a:srgbClr val="1E1D22"/>
                </a:solidFill>
                <a:latin typeface="Muli Bold"/>
                <a:ea typeface="Muli Bold"/>
                <a:cs typeface="Muli Bold"/>
                <a:sym typeface="Muli Bold"/>
              </a:rPr>
              <a:t>xray</a:t>
            </a:r>
            <a:endParaRPr lang="en-US" sz="3600" b="1" dirty="0">
              <a:solidFill>
                <a:srgbClr val="1E1D22"/>
              </a:solidFill>
              <a:latin typeface="Muli Bold"/>
              <a:ea typeface="Muli Bold"/>
              <a:cs typeface="Muli Bold"/>
              <a:sym typeface="Muli Bold"/>
            </a:endParaRPr>
          </a:p>
          <a:p>
            <a:pPr marL="702876" lvl="1" indent="-351438" algn="l">
              <a:lnSpc>
                <a:spcPts val="4883"/>
              </a:lnSpc>
              <a:spcBef>
                <a:spcPct val="0"/>
              </a:spcBef>
              <a:buFont typeface="Arial"/>
              <a:buChar char="•"/>
            </a:pPr>
            <a:r>
              <a:rPr lang="en-US" sz="3600" b="1" u="none" strike="noStrike" dirty="0">
                <a:solidFill>
                  <a:srgbClr val="1E1D22"/>
                </a:solidFill>
                <a:latin typeface="Muli Bold"/>
                <a:ea typeface="Muli Bold"/>
                <a:cs typeface="Muli Bold"/>
                <a:sym typeface="Muli Bold"/>
              </a:rPr>
              <a:t>3.3 Model Heart</a:t>
            </a:r>
          </a:p>
        </p:txBody>
      </p:sp>
      <p:sp>
        <p:nvSpPr>
          <p:cNvPr id="10" name="TextBox 10"/>
          <p:cNvSpPr txBox="1"/>
          <p:nvPr/>
        </p:nvSpPr>
        <p:spPr>
          <a:xfrm>
            <a:off x="9717970" y="1793217"/>
            <a:ext cx="5780040" cy="590550"/>
          </a:xfrm>
          <a:prstGeom prst="rect">
            <a:avLst/>
          </a:prstGeom>
        </p:spPr>
        <p:txBody>
          <a:bodyPr lIns="0" tIns="0" rIns="0" bIns="0" rtlCol="0" anchor="t">
            <a:spAutoFit/>
          </a:bodyPr>
          <a:lstStyle/>
          <a:p>
            <a:pPr marL="0" lvl="0" indent="0" algn="l">
              <a:lnSpc>
                <a:spcPts val="4662"/>
              </a:lnSpc>
              <a:spcBef>
                <a:spcPct val="0"/>
              </a:spcBef>
            </a:pPr>
            <a:r>
              <a:rPr lang="en-US" sz="3885" b="1" spc="194">
                <a:solidFill>
                  <a:srgbClr val="FFFFFF"/>
                </a:solidFill>
                <a:latin typeface="Muli Ultra-Bold"/>
                <a:ea typeface="Muli Ultra-Bold"/>
                <a:cs typeface="Muli Ultra-Bold"/>
                <a:sym typeface="Muli Ultra-Bold"/>
              </a:rPr>
              <a:t>3. Quá trình training</a:t>
            </a:r>
          </a:p>
        </p:txBody>
      </p:sp>
      <p:grpSp>
        <p:nvGrpSpPr>
          <p:cNvPr id="11" name="Group 11"/>
          <p:cNvGrpSpPr/>
          <p:nvPr/>
        </p:nvGrpSpPr>
        <p:grpSpPr>
          <a:xfrm>
            <a:off x="1685384" y="8652977"/>
            <a:ext cx="1815970" cy="605323"/>
            <a:chOff x="0" y="0"/>
            <a:chExt cx="2421294" cy="807098"/>
          </a:xfrm>
        </p:grpSpPr>
        <p:grpSp>
          <p:nvGrpSpPr>
            <p:cNvPr id="12" name="Group 12"/>
            <p:cNvGrpSpPr/>
            <p:nvPr/>
          </p:nvGrpSpPr>
          <p:grpSpPr>
            <a:xfrm>
              <a:off x="0" y="0"/>
              <a:ext cx="1614196" cy="807098"/>
              <a:chOff x="0" y="0"/>
              <a:chExt cx="812800" cy="406400"/>
            </a:xfrm>
          </p:grpSpPr>
          <p:sp>
            <p:nvSpPr>
              <p:cNvPr id="13" name="Freeform 13"/>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4" name="TextBox 14"/>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5" name="Group 15"/>
            <p:cNvGrpSpPr/>
            <p:nvPr/>
          </p:nvGrpSpPr>
          <p:grpSpPr>
            <a:xfrm>
              <a:off x="1614196" y="0"/>
              <a:ext cx="807098" cy="807098"/>
              <a:chOff x="0" y="0"/>
              <a:chExt cx="406400" cy="406400"/>
            </a:xfrm>
          </p:grpSpPr>
          <p:sp>
            <p:nvSpPr>
              <p:cNvPr id="16" name="Freeform 1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7" name="TextBox 17"/>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4178795"/>
            <a:ext cx="12473089" cy="1461838"/>
          </a:xfrm>
          <a:custGeom>
            <a:avLst/>
            <a:gdLst/>
            <a:ahLst/>
            <a:cxnLst/>
            <a:rect l="l" t="t" r="r" b="b"/>
            <a:pathLst>
              <a:path w="12473089" h="1461838">
                <a:moveTo>
                  <a:pt x="0" y="0"/>
                </a:moveTo>
                <a:lnTo>
                  <a:pt x="12473089" y="0"/>
                </a:lnTo>
                <a:lnTo>
                  <a:pt x="12473089" y="1461839"/>
                </a:lnTo>
                <a:lnTo>
                  <a:pt x="0" y="1461839"/>
                </a:lnTo>
                <a:lnTo>
                  <a:pt x="0" y="0"/>
                </a:lnTo>
                <a:close/>
              </a:path>
            </a:pathLst>
          </a:custGeom>
          <a:blipFill>
            <a:blip r:embed="rId4"/>
            <a:stretch>
              <a:fillRect/>
            </a:stretch>
          </a:blipFill>
        </p:spPr>
      </p:sp>
      <p:sp>
        <p:nvSpPr>
          <p:cNvPr id="14" name="TextBox 14"/>
          <p:cNvSpPr txBox="1"/>
          <p:nvPr/>
        </p:nvSpPr>
        <p:spPr>
          <a:xfrm>
            <a:off x="3657336" y="1411429"/>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5" name="TextBox 15"/>
          <p:cNvSpPr txBox="1"/>
          <p:nvPr/>
        </p:nvSpPr>
        <p:spPr>
          <a:xfrm>
            <a:off x="1028700" y="3126343"/>
            <a:ext cx="11301259" cy="570865"/>
          </a:xfrm>
          <a:prstGeom prst="rect">
            <a:avLst/>
          </a:prstGeom>
        </p:spPr>
        <p:txBody>
          <a:bodyPr lIns="0" tIns="0" rIns="0" bIns="0" rtlCol="0" anchor="t">
            <a:spAutoFit/>
          </a:bodyPr>
          <a:lstStyle/>
          <a:p>
            <a:pPr algn="l">
              <a:lnSpc>
                <a:spcPts val="4759"/>
              </a:lnSpc>
            </a:pPr>
            <a:r>
              <a:rPr lang="en-US" sz="3399" dirty="0">
                <a:solidFill>
                  <a:srgbClr val="3B4366"/>
                </a:solidFill>
                <a:latin typeface="Muli"/>
                <a:ea typeface="Muli"/>
                <a:cs typeface="Muli"/>
                <a:sym typeface="Muli"/>
              </a:rPr>
              <a:t>Khai </a:t>
            </a:r>
            <a:r>
              <a:rPr lang="en-US" sz="3399" dirty="0" err="1">
                <a:solidFill>
                  <a:srgbClr val="3B4366"/>
                </a:solidFill>
                <a:latin typeface="Muli"/>
                <a:ea typeface="Muli"/>
                <a:cs typeface="Muli"/>
                <a:sym typeface="Muli"/>
              </a:rPr>
              <a:t>báo</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các</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thư</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viện</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cần</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dùng</a:t>
            </a:r>
            <a:r>
              <a:rPr lang="en-US" sz="3399" dirty="0">
                <a:solidFill>
                  <a:srgbClr val="3B4366"/>
                </a:solidFill>
                <a:latin typeface="Muli"/>
                <a:ea typeface="Muli"/>
                <a:cs typeface="Muli"/>
                <a:sym typeface="Muli"/>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41400" y="4626523"/>
            <a:ext cx="6635558" cy="1557044"/>
          </a:xfrm>
          <a:custGeom>
            <a:avLst/>
            <a:gdLst/>
            <a:ahLst/>
            <a:cxnLst/>
            <a:rect l="l" t="t" r="r" b="b"/>
            <a:pathLst>
              <a:path w="6635558" h="1557044">
                <a:moveTo>
                  <a:pt x="0" y="0"/>
                </a:moveTo>
                <a:lnTo>
                  <a:pt x="6635558" y="0"/>
                </a:lnTo>
                <a:lnTo>
                  <a:pt x="6635558" y="1557045"/>
                </a:lnTo>
                <a:lnTo>
                  <a:pt x="0" y="1557045"/>
                </a:lnTo>
                <a:lnTo>
                  <a:pt x="0" y="0"/>
                </a:lnTo>
                <a:close/>
              </a:path>
            </a:pathLst>
          </a:custGeom>
          <a:blipFill>
            <a:blip r:embed="rId4"/>
            <a:stretch>
              <a:fillRect r="-34435"/>
            </a:stretch>
          </a:blipFill>
        </p:spPr>
      </p:sp>
      <p:sp>
        <p:nvSpPr>
          <p:cNvPr id="14" name="Freeform 14"/>
          <p:cNvSpPr/>
          <p:nvPr/>
        </p:nvSpPr>
        <p:spPr>
          <a:xfrm>
            <a:off x="8808472" y="4176268"/>
            <a:ext cx="7015364" cy="3829392"/>
          </a:xfrm>
          <a:custGeom>
            <a:avLst/>
            <a:gdLst/>
            <a:ahLst/>
            <a:cxnLst/>
            <a:rect l="l" t="t" r="r" b="b"/>
            <a:pathLst>
              <a:path w="7015364" h="3829392">
                <a:moveTo>
                  <a:pt x="0" y="0"/>
                </a:moveTo>
                <a:lnTo>
                  <a:pt x="7015364" y="0"/>
                </a:lnTo>
                <a:lnTo>
                  <a:pt x="7015364" y="3829392"/>
                </a:lnTo>
                <a:lnTo>
                  <a:pt x="0" y="3829392"/>
                </a:lnTo>
                <a:lnTo>
                  <a:pt x="0" y="0"/>
                </a:lnTo>
                <a:close/>
              </a:path>
            </a:pathLst>
          </a:custGeom>
          <a:blipFill>
            <a:blip r:embed="rId5"/>
            <a:stretch>
              <a:fillRect/>
            </a:stretch>
          </a:blipFill>
        </p:spPr>
      </p:sp>
      <p:sp>
        <p:nvSpPr>
          <p:cNvPr id="15" name="TextBox 15"/>
          <p:cNvSpPr txBox="1"/>
          <p:nvPr/>
        </p:nvSpPr>
        <p:spPr>
          <a:xfrm>
            <a:off x="3657336" y="1411429"/>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6" name="TextBox 16"/>
          <p:cNvSpPr txBox="1"/>
          <p:nvPr/>
        </p:nvSpPr>
        <p:spPr>
          <a:xfrm>
            <a:off x="1355340" y="3185981"/>
            <a:ext cx="5883659" cy="570865"/>
          </a:xfrm>
          <a:prstGeom prst="rect">
            <a:avLst/>
          </a:prstGeom>
        </p:spPr>
        <p:txBody>
          <a:bodyPr wrap="square" lIns="0" tIns="0" rIns="0" bIns="0" rtlCol="0" anchor="t">
            <a:spAutoFit/>
          </a:bodyPr>
          <a:lstStyle/>
          <a:p>
            <a:pPr algn="ctr">
              <a:lnSpc>
                <a:spcPts val="4759"/>
              </a:lnSpc>
            </a:pPr>
            <a:r>
              <a:rPr lang="en-US" sz="3399" dirty="0" err="1">
                <a:solidFill>
                  <a:srgbClr val="3B4366"/>
                </a:solidFill>
                <a:latin typeface="Muli"/>
                <a:ea typeface="Muli"/>
                <a:cs typeface="Muli"/>
                <a:sym typeface="Muli"/>
              </a:rPr>
              <a:t>Đọc</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dữ</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liệu</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từ</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tệp</a:t>
            </a:r>
            <a:r>
              <a:rPr lang="en-US" sz="3399" dirty="0">
                <a:solidFill>
                  <a:srgbClr val="3B4366"/>
                </a:solidFill>
                <a:latin typeface="Muli"/>
                <a:ea typeface="Muli"/>
                <a:cs typeface="Muli"/>
                <a:sym typeface="Muli"/>
              </a:rPr>
              <a:t> csv</a:t>
            </a:r>
          </a:p>
        </p:txBody>
      </p:sp>
      <p:sp>
        <p:nvSpPr>
          <p:cNvPr id="17" name="TextBox 17"/>
          <p:cNvSpPr txBox="1"/>
          <p:nvPr/>
        </p:nvSpPr>
        <p:spPr>
          <a:xfrm>
            <a:off x="8926652" y="3185981"/>
            <a:ext cx="7235309" cy="570865"/>
          </a:xfrm>
          <a:prstGeom prst="rect">
            <a:avLst/>
          </a:prstGeom>
        </p:spPr>
        <p:txBody>
          <a:bodyPr lIns="0" tIns="0" rIns="0" bIns="0" rtlCol="0" anchor="t">
            <a:spAutoFit/>
          </a:bodyPr>
          <a:lstStyle/>
          <a:p>
            <a:pPr algn="ctr">
              <a:lnSpc>
                <a:spcPts val="4759"/>
              </a:lnSpc>
            </a:pPr>
            <a:r>
              <a:rPr lang="en-US" sz="3399" dirty="0">
                <a:solidFill>
                  <a:srgbClr val="3B4366"/>
                </a:solidFill>
                <a:latin typeface="Muli"/>
                <a:ea typeface="Muli"/>
                <a:cs typeface="Muli"/>
                <a:sym typeface="Muli"/>
              </a:rPr>
              <a:t>Thông tin </a:t>
            </a:r>
            <a:r>
              <a:rPr lang="en-US" sz="3399" dirty="0" err="1">
                <a:solidFill>
                  <a:srgbClr val="3B4366"/>
                </a:solidFill>
                <a:latin typeface="Muli"/>
                <a:ea typeface="Muli"/>
                <a:cs typeface="Muli"/>
                <a:sym typeface="Muli"/>
              </a:rPr>
              <a:t>dữ</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liệu</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trong</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dataframe</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df</a:t>
            </a:r>
            <a:endParaRPr lang="en-US" sz="3399" dirty="0">
              <a:solidFill>
                <a:srgbClr val="3B4366"/>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1394777" y="1846309"/>
            <a:ext cx="5864523" cy="6594382"/>
            <a:chOff x="0" y="0"/>
            <a:chExt cx="812800" cy="913956"/>
          </a:xfrm>
        </p:grpSpPr>
        <p:sp>
          <p:nvSpPr>
            <p:cNvPr id="3" name="Freeform 3"/>
            <p:cNvSpPr/>
            <p:nvPr/>
          </p:nvSpPr>
          <p:spPr>
            <a:xfrm>
              <a:off x="0" y="0"/>
              <a:ext cx="812800" cy="913956"/>
            </a:xfrm>
            <a:custGeom>
              <a:avLst/>
              <a:gdLst/>
              <a:ahLst/>
              <a:cxnLst/>
              <a:rect l="l" t="t" r="r" b="b"/>
              <a:pathLst>
                <a:path w="812800" h="913956">
                  <a:moveTo>
                    <a:pt x="0" y="0"/>
                  </a:moveTo>
                  <a:lnTo>
                    <a:pt x="812800" y="0"/>
                  </a:lnTo>
                  <a:lnTo>
                    <a:pt x="812800" y="913956"/>
                  </a:lnTo>
                  <a:lnTo>
                    <a:pt x="0" y="913956"/>
                  </a:lnTo>
                  <a:close/>
                </a:path>
              </a:pathLst>
            </a:custGeom>
            <a:blipFill>
              <a:blip r:embed="rId2"/>
              <a:stretch>
                <a:fillRect l="-6222" r="-6222"/>
              </a:stretch>
            </a:blipFill>
          </p:spPr>
        </p:sp>
      </p:grpSp>
      <p:grpSp>
        <p:nvGrpSpPr>
          <p:cNvPr id="4" name="Group 4"/>
          <p:cNvGrpSpPr/>
          <p:nvPr/>
        </p:nvGrpSpPr>
        <p:grpSpPr>
          <a:xfrm>
            <a:off x="416030" y="416411"/>
            <a:ext cx="12697796" cy="1559210"/>
            <a:chOff x="0" y="0"/>
            <a:chExt cx="1369807" cy="168204"/>
          </a:xfrm>
        </p:grpSpPr>
        <p:sp>
          <p:nvSpPr>
            <p:cNvPr id="5" name="Freeform 5"/>
            <p:cNvSpPr/>
            <p:nvPr/>
          </p:nvSpPr>
          <p:spPr>
            <a:xfrm>
              <a:off x="0" y="0"/>
              <a:ext cx="1369807" cy="168204"/>
            </a:xfrm>
            <a:custGeom>
              <a:avLst/>
              <a:gdLst/>
              <a:ahLst/>
              <a:cxnLst/>
              <a:rect l="l" t="t" r="r" b="b"/>
              <a:pathLst>
                <a:path w="1369807" h="168204">
                  <a:moveTo>
                    <a:pt x="21949" y="0"/>
                  </a:moveTo>
                  <a:lnTo>
                    <a:pt x="1347857" y="0"/>
                  </a:lnTo>
                  <a:cubicBezTo>
                    <a:pt x="1359980" y="0"/>
                    <a:pt x="1369807" y="9827"/>
                    <a:pt x="1369807" y="21949"/>
                  </a:cubicBezTo>
                  <a:lnTo>
                    <a:pt x="1369807" y="146254"/>
                  </a:lnTo>
                  <a:cubicBezTo>
                    <a:pt x="1369807" y="152076"/>
                    <a:pt x="1367494" y="157659"/>
                    <a:pt x="1363378" y="161775"/>
                  </a:cubicBezTo>
                  <a:cubicBezTo>
                    <a:pt x="1359262" y="165891"/>
                    <a:pt x="1353679" y="168204"/>
                    <a:pt x="1347857" y="168204"/>
                  </a:cubicBezTo>
                  <a:lnTo>
                    <a:pt x="21949" y="168204"/>
                  </a:lnTo>
                  <a:cubicBezTo>
                    <a:pt x="9827" y="168204"/>
                    <a:pt x="0" y="158377"/>
                    <a:pt x="0" y="146254"/>
                  </a:cubicBezTo>
                  <a:lnTo>
                    <a:pt x="0" y="21949"/>
                  </a:lnTo>
                  <a:cubicBezTo>
                    <a:pt x="0" y="16128"/>
                    <a:pt x="2313" y="10545"/>
                    <a:pt x="6429" y="6429"/>
                  </a:cubicBezTo>
                  <a:cubicBezTo>
                    <a:pt x="10545" y="2313"/>
                    <a:pt x="16128" y="0"/>
                    <a:pt x="21949"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1369807" cy="149154"/>
            </a:xfrm>
            <a:prstGeom prst="rect">
              <a:avLst/>
            </a:prstGeom>
          </p:spPr>
          <p:txBody>
            <a:bodyPr lIns="50800" tIns="50800" rIns="50800" bIns="50800" rtlCol="0" anchor="ctr"/>
            <a:lstStyle/>
            <a:p>
              <a:pPr algn="ctr">
                <a:lnSpc>
                  <a:spcPts val="2089"/>
                </a:lnSpc>
              </a:pPr>
              <a:endParaRPr/>
            </a:p>
          </p:txBody>
        </p:sp>
      </p:grpSp>
      <p:sp>
        <p:nvSpPr>
          <p:cNvPr id="7" name="TextBox 7"/>
          <p:cNvSpPr txBox="1"/>
          <p:nvPr/>
        </p:nvSpPr>
        <p:spPr>
          <a:xfrm>
            <a:off x="1028700" y="981075"/>
            <a:ext cx="13747805"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FFFFFF"/>
                </a:solidFill>
                <a:latin typeface="Open Sans 2 Bold"/>
                <a:ea typeface="Open Sans 2 Bold"/>
                <a:cs typeface="Open Sans 2 Bold"/>
                <a:sym typeface="Open Sans 2 Bold"/>
              </a:rPr>
              <a:t>1.  Giới thiệu bài toán</a:t>
            </a:r>
          </a:p>
        </p:txBody>
      </p:sp>
      <p:sp>
        <p:nvSpPr>
          <p:cNvPr id="8" name="TextBox 8"/>
          <p:cNvSpPr txBox="1"/>
          <p:nvPr/>
        </p:nvSpPr>
        <p:spPr>
          <a:xfrm>
            <a:off x="1028700" y="3482501"/>
            <a:ext cx="5736228" cy="600075"/>
          </a:xfrm>
          <a:prstGeom prst="rect">
            <a:avLst/>
          </a:prstGeom>
        </p:spPr>
        <p:txBody>
          <a:bodyPr lIns="0" tIns="0" rIns="0" bIns="0" rtlCol="0" anchor="t">
            <a:spAutoFit/>
          </a:bodyPr>
          <a:lstStyle/>
          <a:p>
            <a:pPr marL="0" lvl="0" indent="0" algn="l">
              <a:lnSpc>
                <a:spcPts val="4799"/>
              </a:lnSpc>
              <a:spcBef>
                <a:spcPct val="0"/>
              </a:spcBef>
            </a:pPr>
            <a:r>
              <a:rPr lang="en-US" sz="3999" b="1" spc="199">
                <a:solidFill>
                  <a:srgbClr val="3B4366"/>
                </a:solidFill>
                <a:latin typeface="Muli Ultra-Bold"/>
                <a:ea typeface="Muli Ultra-Bold"/>
                <a:cs typeface="Muli Ultra-Bold"/>
                <a:sym typeface="Muli Ultra-Bold"/>
              </a:rPr>
              <a:t>1.1  Đặt vấn đề</a:t>
            </a:r>
          </a:p>
        </p:txBody>
      </p:sp>
      <p:sp>
        <p:nvSpPr>
          <p:cNvPr id="9" name="TextBox 9"/>
          <p:cNvSpPr txBox="1"/>
          <p:nvPr/>
        </p:nvSpPr>
        <p:spPr>
          <a:xfrm>
            <a:off x="1000476" y="6657975"/>
            <a:ext cx="8726472" cy="600075"/>
          </a:xfrm>
          <a:prstGeom prst="rect">
            <a:avLst/>
          </a:prstGeom>
        </p:spPr>
        <p:txBody>
          <a:bodyPr lIns="0" tIns="0" rIns="0" bIns="0" rtlCol="0" anchor="t">
            <a:spAutoFit/>
          </a:bodyPr>
          <a:lstStyle/>
          <a:p>
            <a:pPr marL="0" lvl="0" indent="0" algn="l">
              <a:lnSpc>
                <a:spcPts val="4799"/>
              </a:lnSpc>
              <a:spcBef>
                <a:spcPct val="0"/>
              </a:spcBef>
            </a:pPr>
            <a:r>
              <a:rPr lang="en-US" sz="3999" b="1" spc="199">
                <a:solidFill>
                  <a:srgbClr val="3B4366"/>
                </a:solidFill>
                <a:latin typeface="Muli Ultra-Bold"/>
                <a:ea typeface="Muli Ultra-Bold"/>
                <a:cs typeface="Muli Ultra-Bold"/>
                <a:sym typeface="Muli Ultra-Bold"/>
              </a:rPr>
              <a:t>1.4 Lợi ích và giá trị sản phẩm</a:t>
            </a:r>
          </a:p>
        </p:txBody>
      </p:sp>
      <p:grpSp>
        <p:nvGrpSpPr>
          <p:cNvPr id="10" name="Group 10"/>
          <p:cNvGrpSpPr/>
          <p:nvPr/>
        </p:nvGrpSpPr>
        <p:grpSpPr>
          <a:xfrm>
            <a:off x="15443330" y="8652977"/>
            <a:ext cx="1210647" cy="605323"/>
            <a:chOff x="0" y="0"/>
            <a:chExt cx="812800" cy="406400"/>
          </a:xfrm>
        </p:grpSpPr>
        <p:sp>
          <p:nvSpPr>
            <p:cNvPr id="11" name="Freeform 11"/>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2" name="TextBox 12"/>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3" name="Group 13"/>
          <p:cNvGrpSpPr/>
          <p:nvPr/>
        </p:nvGrpSpPr>
        <p:grpSpPr>
          <a:xfrm>
            <a:off x="16653977" y="8652977"/>
            <a:ext cx="605323" cy="605323"/>
            <a:chOff x="0" y="0"/>
            <a:chExt cx="406400" cy="406400"/>
          </a:xfrm>
        </p:grpSpPr>
        <p:sp>
          <p:nvSpPr>
            <p:cNvPr id="14" name="Freeform 14"/>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5" name="TextBox 15"/>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sp>
        <p:nvSpPr>
          <p:cNvPr id="16" name="TextBox 16"/>
          <p:cNvSpPr txBox="1"/>
          <p:nvPr/>
        </p:nvSpPr>
        <p:spPr>
          <a:xfrm>
            <a:off x="1028700" y="4543425"/>
            <a:ext cx="7085350" cy="600075"/>
          </a:xfrm>
          <a:prstGeom prst="rect">
            <a:avLst/>
          </a:prstGeom>
        </p:spPr>
        <p:txBody>
          <a:bodyPr lIns="0" tIns="0" rIns="0" bIns="0" rtlCol="0" anchor="t">
            <a:spAutoFit/>
          </a:bodyPr>
          <a:lstStyle/>
          <a:p>
            <a:pPr marL="0" lvl="0" indent="0" algn="l">
              <a:lnSpc>
                <a:spcPts val="4799"/>
              </a:lnSpc>
              <a:spcBef>
                <a:spcPct val="0"/>
              </a:spcBef>
            </a:pPr>
            <a:r>
              <a:rPr lang="en-US" sz="3999" b="1" spc="199">
                <a:solidFill>
                  <a:srgbClr val="3B4366"/>
                </a:solidFill>
                <a:latin typeface="Muli Ultra-Bold"/>
                <a:ea typeface="Muli Ultra-Bold"/>
                <a:cs typeface="Muli Ultra-Bold"/>
                <a:sym typeface="Muli Ultra-Bold"/>
              </a:rPr>
              <a:t>1.2 Giới thiệu sản phẩm</a:t>
            </a:r>
          </a:p>
        </p:txBody>
      </p:sp>
      <p:sp>
        <p:nvSpPr>
          <p:cNvPr id="17" name="TextBox 17"/>
          <p:cNvSpPr txBox="1"/>
          <p:nvPr/>
        </p:nvSpPr>
        <p:spPr>
          <a:xfrm>
            <a:off x="1000476" y="5600700"/>
            <a:ext cx="6902126" cy="600075"/>
          </a:xfrm>
          <a:prstGeom prst="rect">
            <a:avLst/>
          </a:prstGeom>
        </p:spPr>
        <p:txBody>
          <a:bodyPr lIns="0" tIns="0" rIns="0" bIns="0" rtlCol="0" anchor="t">
            <a:spAutoFit/>
          </a:bodyPr>
          <a:lstStyle/>
          <a:p>
            <a:pPr marL="0" lvl="0" indent="0" algn="l">
              <a:lnSpc>
                <a:spcPts val="4799"/>
              </a:lnSpc>
              <a:spcBef>
                <a:spcPct val="0"/>
              </a:spcBef>
            </a:pPr>
            <a:r>
              <a:rPr lang="en-US" sz="3999" b="1" spc="199">
                <a:solidFill>
                  <a:srgbClr val="3B4366"/>
                </a:solidFill>
                <a:latin typeface="Muli Ultra-Bold"/>
                <a:ea typeface="Muli Ultra-Bold"/>
                <a:cs typeface="Muli Ultra-Bold"/>
                <a:sym typeface="Muli Ultra-Bold"/>
              </a:rPr>
              <a:t>1.3 Đối tượng sử dụng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11756" y="5143500"/>
            <a:ext cx="14277459" cy="1356359"/>
          </a:xfrm>
          <a:custGeom>
            <a:avLst/>
            <a:gdLst/>
            <a:ahLst/>
            <a:cxnLst/>
            <a:rect l="l" t="t" r="r" b="b"/>
            <a:pathLst>
              <a:path w="14277459" h="1356359">
                <a:moveTo>
                  <a:pt x="0" y="0"/>
                </a:moveTo>
                <a:lnTo>
                  <a:pt x="14277459" y="0"/>
                </a:lnTo>
                <a:lnTo>
                  <a:pt x="14277459" y="1356359"/>
                </a:lnTo>
                <a:lnTo>
                  <a:pt x="0" y="1356359"/>
                </a:lnTo>
                <a:lnTo>
                  <a:pt x="0" y="0"/>
                </a:lnTo>
                <a:close/>
              </a:path>
            </a:pathLst>
          </a:custGeom>
          <a:blipFill>
            <a:blip r:embed="rId4"/>
            <a:stretch>
              <a:fillRect/>
            </a:stretch>
          </a:blipFill>
        </p:spPr>
      </p:sp>
      <p:sp>
        <p:nvSpPr>
          <p:cNvPr id="14" name="TextBox 14"/>
          <p:cNvSpPr txBox="1"/>
          <p:nvPr/>
        </p:nvSpPr>
        <p:spPr>
          <a:xfrm>
            <a:off x="3657336" y="1411429"/>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5" name="TextBox 15"/>
          <p:cNvSpPr txBox="1"/>
          <p:nvPr/>
        </p:nvSpPr>
        <p:spPr>
          <a:xfrm>
            <a:off x="1111756" y="3516560"/>
            <a:ext cx="6135171" cy="570865"/>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a:ea typeface="Muli"/>
                <a:cs typeface="Muli"/>
                <a:sym typeface="Muli"/>
              </a:rPr>
              <a:t>Thực</a:t>
            </a:r>
            <a:r>
              <a:rPr lang="en-US" sz="3399" dirty="0">
                <a:solidFill>
                  <a:srgbClr val="3B4366"/>
                </a:solidFill>
                <a:latin typeface="Muli"/>
                <a:ea typeface="Muli"/>
                <a:cs typeface="Muli"/>
                <a:sym typeface="Muli"/>
              </a:rPr>
              <a:t> </a:t>
            </a:r>
            <a:r>
              <a:rPr lang="en-US" sz="3399" dirty="0" err="1">
                <a:solidFill>
                  <a:srgbClr val="3B4366"/>
                </a:solidFill>
                <a:latin typeface="Muli"/>
                <a:ea typeface="Muli"/>
                <a:cs typeface="Muli"/>
                <a:sym typeface="Muli"/>
              </a:rPr>
              <a:t>hiện</a:t>
            </a:r>
            <a:r>
              <a:rPr lang="en-US" sz="3399" dirty="0">
                <a:solidFill>
                  <a:srgbClr val="3B4366"/>
                </a:solidFill>
                <a:latin typeface="Muli"/>
                <a:ea typeface="Muli"/>
                <a:cs typeface="Muli"/>
                <a:sym typeface="Muli"/>
              </a:rPr>
              <a:t> chia </a:t>
            </a:r>
            <a:r>
              <a:rPr lang="en-US" sz="3399" dirty="0" err="1">
                <a:solidFill>
                  <a:srgbClr val="3B4366"/>
                </a:solidFill>
                <a:latin typeface="Muli"/>
                <a:ea typeface="Muli"/>
                <a:cs typeface="Muli"/>
                <a:sym typeface="Muli"/>
              </a:rPr>
              <a:t>tệp</a:t>
            </a:r>
            <a:r>
              <a:rPr lang="en-US" sz="3399" dirty="0">
                <a:solidFill>
                  <a:srgbClr val="3B4366"/>
                </a:solidFill>
                <a:latin typeface="Muli"/>
                <a:ea typeface="Muli"/>
                <a:cs typeface="Muli"/>
                <a:sym typeface="Muli"/>
              </a:rPr>
              <a:t> train </a:t>
            </a:r>
            <a:r>
              <a:rPr lang="en-US" sz="3399" dirty="0" err="1">
                <a:solidFill>
                  <a:srgbClr val="3B4366"/>
                </a:solidFill>
                <a:latin typeface="Muli"/>
                <a:ea typeface="Muli"/>
                <a:cs typeface="Muli"/>
                <a:sym typeface="Muli"/>
              </a:rPr>
              <a:t>và</a:t>
            </a:r>
            <a:r>
              <a:rPr lang="en-US" sz="3399" dirty="0">
                <a:solidFill>
                  <a:srgbClr val="3B4366"/>
                </a:solidFill>
                <a:latin typeface="Muli"/>
                <a:ea typeface="Muli"/>
                <a:cs typeface="Muli"/>
                <a:sym typeface="Muli"/>
              </a:rPr>
              <a:t>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4672531"/>
            <a:ext cx="13541631" cy="1912755"/>
          </a:xfrm>
          <a:custGeom>
            <a:avLst/>
            <a:gdLst/>
            <a:ahLst/>
            <a:cxnLst/>
            <a:rect l="l" t="t" r="r" b="b"/>
            <a:pathLst>
              <a:path w="13541631" h="1912755">
                <a:moveTo>
                  <a:pt x="0" y="0"/>
                </a:moveTo>
                <a:lnTo>
                  <a:pt x="13541631" y="0"/>
                </a:lnTo>
                <a:lnTo>
                  <a:pt x="13541631" y="1912755"/>
                </a:lnTo>
                <a:lnTo>
                  <a:pt x="0" y="1912755"/>
                </a:lnTo>
                <a:lnTo>
                  <a:pt x="0" y="0"/>
                </a:lnTo>
                <a:close/>
              </a:path>
            </a:pathLst>
          </a:custGeom>
          <a:blipFill>
            <a:blip r:embed="rId4"/>
            <a:stretch>
              <a:fillRect/>
            </a:stretch>
          </a:blipFill>
        </p:spPr>
      </p:sp>
      <p:sp>
        <p:nvSpPr>
          <p:cNvPr id="14" name="TextBox 14"/>
          <p:cNvSpPr txBox="1"/>
          <p:nvPr/>
        </p:nvSpPr>
        <p:spPr>
          <a:xfrm>
            <a:off x="3657336" y="1411429"/>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5" name="TextBox 15"/>
          <p:cNvSpPr txBox="1"/>
          <p:nvPr/>
        </p:nvSpPr>
        <p:spPr>
          <a:xfrm>
            <a:off x="1028700" y="3282821"/>
            <a:ext cx="11301259" cy="423193"/>
          </a:xfrm>
          <a:prstGeom prst="rect">
            <a:avLst/>
          </a:prstGeom>
        </p:spPr>
        <p:txBody>
          <a:bodyPr lIns="0" tIns="0" rIns="0" bIns="0" rtlCol="0" anchor="t">
            <a:spAutoFit/>
          </a:bodyPr>
          <a:lstStyle/>
          <a:p>
            <a:pPr algn="l">
              <a:lnSpc>
                <a:spcPts val="3299"/>
              </a:lnSpc>
              <a:spcBef>
                <a:spcPct val="0"/>
              </a:spcBef>
            </a:pPr>
            <a:r>
              <a:rPr lang="en-US" sz="3400" spc="59" dirty="0" err="1">
                <a:solidFill>
                  <a:srgbClr val="3B4366"/>
                </a:solidFill>
                <a:latin typeface="Muli"/>
                <a:ea typeface="Muli"/>
                <a:cs typeface="Muli"/>
                <a:sym typeface="Muli"/>
              </a:rPr>
              <a:t>Chuẩn</a:t>
            </a:r>
            <a:r>
              <a:rPr lang="en-US" sz="3400" spc="59" dirty="0">
                <a:solidFill>
                  <a:srgbClr val="3B4366"/>
                </a:solidFill>
                <a:latin typeface="Muli"/>
                <a:ea typeface="Muli"/>
                <a:cs typeface="Muli"/>
                <a:sym typeface="Muli"/>
              </a:rPr>
              <a:t> </a:t>
            </a:r>
            <a:r>
              <a:rPr lang="en-US" sz="3400" spc="59" dirty="0" err="1">
                <a:solidFill>
                  <a:srgbClr val="3B4366"/>
                </a:solidFill>
                <a:latin typeface="Muli"/>
                <a:ea typeface="Muli"/>
                <a:cs typeface="Muli"/>
                <a:sym typeface="Muli"/>
              </a:rPr>
              <a:t>hóa</a:t>
            </a:r>
            <a:r>
              <a:rPr lang="en-US" sz="3400" spc="59" dirty="0">
                <a:solidFill>
                  <a:srgbClr val="3B4366"/>
                </a:solidFill>
                <a:latin typeface="Muli"/>
                <a:ea typeface="Muli"/>
                <a:cs typeface="Muli"/>
                <a:sym typeface="Muli"/>
              </a:rPr>
              <a:t> </a:t>
            </a:r>
            <a:r>
              <a:rPr lang="en-US" sz="3400" spc="59" dirty="0" err="1">
                <a:solidFill>
                  <a:srgbClr val="3B4366"/>
                </a:solidFill>
                <a:latin typeface="Muli"/>
                <a:ea typeface="Muli"/>
                <a:cs typeface="Muli"/>
                <a:sym typeface="Muli"/>
              </a:rPr>
              <a:t>dữ</a:t>
            </a:r>
            <a:r>
              <a:rPr lang="en-US" sz="3400" spc="59" dirty="0">
                <a:solidFill>
                  <a:srgbClr val="3B4366"/>
                </a:solidFill>
                <a:latin typeface="Muli"/>
                <a:ea typeface="Muli"/>
                <a:cs typeface="Muli"/>
                <a:sym typeface="Muli"/>
              </a:rPr>
              <a:t> </a:t>
            </a:r>
            <a:r>
              <a:rPr lang="en-US" sz="3400" spc="59" dirty="0" err="1">
                <a:solidFill>
                  <a:srgbClr val="3B4366"/>
                </a:solidFill>
                <a:latin typeface="Muli"/>
                <a:ea typeface="Muli"/>
                <a:cs typeface="Muli"/>
                <a:sym typeface="Muli"/>
              </a:rPr>
              <a:t>liệu</a:t>
            </a:r>
            <a:endParaRPr lang="en-US" sz="3400" spc="59" dirty="0">
              <a:solidFill>
                <a:srgbClr val="3B4366"/>
              </a:solidFill>
              <a:latin typeface="Muli"/>
              <a:ea typeface="Muli"/>
              <a:cs typeface="Muli"/>
              <a:sym typeface="Mul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3499880"/>
            <a:ext cx="10210802" cy="5148820"/>
          </a:xfrm>
          <a:custGeom>
            <a:avLst/>
            <a:gdLst/>
            <a:ahLst/>
            <a:cxnLst/>
            <a:rect l="l" t="t" r="r" b="b"/>
            <a:pathLst>
              <a:path w="10607764" h="5622115">
                <a:moveTo>
                  <a:pt x="0" y="0"/>
                </a:moveTo>
                <a:lnTo>
                  <a:pt x="10607764" y="0"/>
                </a:lnTo>
                <a:lnTo>
                  <a:pt x="10607764" y="5622115"/>
                </a:lnTo>
                <a:lnTo>
                  <a:pt x="0" y="5622115"/>
                </a:lnTo>
                <a:lnTo>
                  <a:pt x="0" y="0"/>
                </a:lnTo>
                <a:close/>
              </a:path>
            </a:pathLst>
          </a:custGeom>
          <a:blipFill>
            <a:blip r:embed="rId4"/>
            <a:stretch>
              <a:fillRect/>
            </a:stretch>
          </a:blipFill>
        </p:spPr>
      </p:sp>
      <p:sp>
        <p:nvSpPr>
          <p:cNvPr id="14" name="TextBox 14"/>
          <p:cNvSpPr txBox="1"/>
          <p:nvPr/>
        </p:nvSpPr>
        <p:spPr>
          <a:xfrm>
            <a:off x="3657336" y="1411429"/>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5" name="TextBox 15"/>
          <p:cNvSpPr txBox="1"/>
          <p:nvPr/>
        </p:nvSpPr>
        <p:spPr>
          <a:xfrm>
            <a:off x="590286" y="2817962"/>
            <a:ext cx="6134100" cy="565861"/>
          </a:xfrm>
          <a:prstGeom prst="rect">
            <a:avLst/>
          </a:prstGeom>
        </p:spPr>
        <p:txBody>
          <a:bodyPr wrap="square" lIns="0" tIns="0" rIns="0" bIns="0" rtlCol="0" anchor="t">
            <a:spAutoFit/>
          </a:bodyPr>
          <a:lstStyle/>
          <a:p>
            <a:pPr algn="ctr">
              <a:lnSpc>
                <a:spcPts val="4759"/>
              </a:lnSpc>
            </a:pPr>
            <a:r>
              <a:rPr lang="en-US" sz="3400" spc="59" dirty="0" err="1">
                <a:solidFill>
                  <a:srgbClr val="3B4366"/>
                </a:solidFill>
                <a:latin typeface="Muli"/>
                <a:sym typeface="Muli"/>
              </a:rPr>
              <a:t>Thực</a:t>
            </a:r>
            <a:r>
              <a:rPr lang="en-US" sz="3400" spc="59" dirty="0">
                <a:solidFill>
                  <a:srgbClr val="3B4366"/>
                </a:solidFill>
                <a:latin typeface="Muli"/>
                <a:sym typeface="Muli"/>
              </a:rPr>
              <a:t> </a:t>
            </a:r>
            <a:r>
              <a:rPr lang="en-US" sz="3400" spc="59" dirty="0" err="1">
                <a:solidFill>
                  <a:srgbClr val="3B4366"/>
                </a:solidFill>
                <a:latin typeface="Muli"/>
                <a:sym typeface="Muli"/>
              </a:rPr>
              <a:t>hiện</a:t>
            </a:r>
            <a:r>
              <a:rPr lang="en-US" sz="3400" spc="59" dirty="0">
                <a:solidFill>
                  <a:srgbClr val="3B4366"/>
                </a:solidFill>
                <a:latin typeface="Muli"/>
                <a:sym typeface="Muli"/>
              </a:rPr>
              <a:t> training model: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831299" y="2701906"/>
            <a:ext cx="8978959" cy="4568045"/>
          </a:xfrm>
          <a:custGeom>
            <a:avLst/>
            <a:gdLst/>
            <a:ahLst/>
            <a:cxnLst/>
            <a:rect l="l" t="t" r="r" b="b"/>
            <a:pathLst>
              <a:path w="8978959" h="4568045">
                <a:moveTo>
                  <a:pt x="0" y="0"/>
                </a:moveTo>
                <a:lnTo>
                  <a:pt x="8978959" y="0"/>
                </a:lnTo>
                <a:lnTo>
                  <a:pt x="8978959" y="4568045"/>
                </a:lnTo>
                <a:lnTo>
                  <a:pt x="0" y="4568045"/>
                </a:lnTo>
                <a:lnTo>
                  <a:pt x="0" y="0"/>
                </a:lnTo>
                <a:close/>
              </a:path>
            </a:pathLst>
          </a:custGeom>
          <a:blipFill>
            <a:blip r:embed="rId4"/>
            <a:stretch>
              <a:fillRect/>
            </a:stretch>
          </a:blipFill>
        </p:spPr>
      </p:sp>
      <p:sp>
        <p:nvSpPr>
          <p:cNvPr id="14" name="Freeform 14"/>
          <p:cNvSpPr/>
          <p:nvPr/>
        </p:nvSpPr>
        <p:spPr>
          <a:xfrm>
            <a:off x="4831299" y="7269951"/>
            <a:ext cx="8978959" cy="1963594"/>
          </a:xfrm>
          <a:custGeom>
            <a:avLst/>
            <a:gdLst/>
            <a:ahLst/>
            <a:cxnLst/>
            <a:rect l="l" t="t" r="r" b="b"/>
            <a:pathLst>
              <a:path w="8978959" h="1963594">
                <a:moveTo>
                  <a:pt x="0" y="0"/>
                </a:moveTo>
                <a:lnTo>
                  <a:pt x="8978959" y="0"/>
                </a:lnTo>
                <a:lnTo>
                  <a:pt x="8978959" y="1963594"/>
                </a:lnTo>
                <a:lnTo>
                  <a:pt x="0" y="1963594"/>
                </a:lnTo>
                <a:lnTo>
                  <a:pt x="0" y="0"/>
                </a:lnTo>
                <a:close/>
              </a:path>
            </a:pathLst>
          </a:custGeom>
          <a:blipFill>
            <a:blip r:embed="rId5"/>
            <a:stretch>
              <a:fillRect r="-25863"/>
            </a:stretch>
          </a:blipFill>
        </p:spPr>
      </p:sp>
      <p:sp>
        <p:nvSpPr>
          <p:cNvPr id="15" name="TextBox 15"/>
          <p:cNvSpPr txBox="1"/>
          <p:nvPr/>
        </p:nvSpPr>
        <p:spPr>
          <a:xfrm>
            <a:off x="3104198" y="1412865"/>
            <a:ext cx="9417664" cy="904875"/>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Muli Ultra-Bold"/>
                <a:ea typeface="Muli Ultra-Bold"/>
                <a:cs typeface="Muli Ultra-Bold"/>
                <a:sym typeface="Muli Ultra-Bold"/>
              </a:rPr>
              <a:t>3.1 Model Diabetes</a:t>
            </a:r>
          </a:p>
        </p:txBody>
      </p:sp>
      <p:sp>
        <p:nvSpPr>
          <p:cNvPr id="16" name="TextBox 16"/>
          <p:cNvSpPr txBox="1"/>
          <p:nvPr/>
        </p:nvSpPr>
        <p:spPr>
          <a:xfrm>
            <a:off x="899993" y="4396013"/>
            <a:ext cx="3053403" cy="679450"/>
          </a:xfrm>
          <a:prstGeom prst="rect">
            <a:avLst/>
          </a:prstGeom>
        </p:spPr>
        <p:txBody>
          <a:bodyPr lIns="0" tIns="0" rIns="0" bIns="0" rtlCol="0" anchor="t">
            <a:spAutoFit/>
          </a:bodyPr>
          <a:lstStyle/>
          <a:p>
            <a:pPr algn="ctr">
              <a:lnSpc>
                <a:spcPts val="5599"/>
              </a:lnSpc>
            </a:pPr>
            <a:r>
              <a:rPr lang="en-US" sz="3400" spc="59" dirty="0" err="1">
                <a:solidFill>
                  <a:srgbClr val="3B4366"/>
                </a:solidFill>
                <a:latin typeface="Muli"/>
                <a:sym typeface="Muli Bold"/>
              </a:rPr>
              <a:t>Lưu</a:t>
            </a:r>
            <a:r>
              <a:rPr lang="en-US" sz="3999" b="1" dirty="0">
                <a:solidFill>
                  <a:srgbClr val="000000"/>
                </a:solidFill>
                <a:latin typeface="Muli Bold"/>
                <a:ea typeface="Muli Bold"/>
                <a:cs typeface="Muli Bold"/>
                <a:sym typeface="Muli Bold"/>
              </a:rPr>
              <a:t> </a:t>
            </a:r>
            <a:r>
              <a:rPr lang="en-US" sz="3400" spc="59" dirty="0">
                <a:solidFill>
                  <a:srgbClr val="3B4366"/>
                </a:solidFill>
                <a:latin typeface="Muli"/>
                <a:sym typeface="Muli Bold"/>
              </a:rPr>
              <a:t>model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241150" y="2458928"/>
            <a:ext cx="6205980" cy="6356958"/>
          </a:xfrm>
          <a:custGeom>
            <a:avLst/>
            <a:gdLst/>
            <a:ahLst/>
            <a:cxnLst/>
            <a:rect l="l" t="t" r="r" b="b"/>
            <a:pathLst>
              <a:path w="6205980" h="6356958">
                <a:moveTo>
                  <a:pt x="0" y="0"/>
                </a:moveTo>
                <a:lnTo>
                  <a:pt x="6205980" y="0"/>
                </a:lnTo>
                <a:lnTo>
                  <a:pt x="6205980" y="6356959"/>
                </a:lnTo>
                <a:lnTo>
                  <a:pt x="0" y="6356959"/>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3127035" y="3156284"/>
            <a:ext cx="2822476" cy="637284"/>
          </a:xfrm>
          <a:prstGeom prst="rect">
            <a:avLst/>
          </a:prstGeom>
        </p:spPr>
        <p:txBody>
          <a:bodyPr lIns="0" tIns="0" rIns="0" bIns="0" rtlCol="0" anchor="t">
            <a:spAutoFit/>
          </a:bodyPr>
          <a:lstStyle/>
          <a:p>
            <a:pPr algn="ctr">
              <a:lnSpc>
                <a:spcPts val="5299"/>
              </a:lnSpc>
            </a:pPr>
            <a:r>
              <a:rPr lang="en-US" sz="3785" b="1">
                <a:solidFill>
                  <a:srgbClr val="3B4366"/>
                </a:solidFill>
                <a:latin typeface="Open Sans 1 Bold"/>
                <a:ea typeface="Open Sans 1 Bold"/>
                <a:cs typeface="Open Sans 1 Bold"/>
                <a:sym typeface="Open Sans 1 Bold"/>
              </a:rPr>
              <a:t>Tập dữ liệu:</a:t>
            </a:r>
          </a:p>
        </p:txBody>
      </p:sp>
      <p:sp>
        <p:nvSpPr>
          <p:cNvPr id="16" name="TextBox 16"/>
          <p:cNvSpPr txBox="1"/>
          <p:nvPr/>
        </p:nvSpPr>
        <p:spPr>
          <a:xfrm>
            <a:off x="2460137" y="4631768"/>
            <a:ext cx="7513050" cy="29806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3B4366"/>
                </a:solidFill>
                <a:latin typeface="Open Sans 1"/>
                <a:ea typeface="Open Sans 1"/>
                <a:cs typeface="Open Sans 1"/>
                <a:sym typeface="Open Sans 1"/>
              </a:rPr>
              <a:t>Gồm 2 loại hình ảnh:  </a:t>
            </a:r>
          </a:p>
          <a:p>
            <a:pPr algn="just">
              <a:lnSpc>
                <a:spcPts val="4759"/>
              </a:lnSpc>
            </a:pPr>
            <a:r>
              <a:rPr lang="en-US" sz="3399">
                <a:solidFill>
                  <a:srgbClr val="3B4366"/>
                </a:solidFill>
                <a:latin typeface="Open Sans 1"/>
                <a:ea typeface="Open Sans 1"/>
                <a:cs typeface="Open Sans 1"/>
                <a:sym typeface="Open Sans 1"/>
              </a:rPr>
              <a:t>    + bị viêm phổi</a:t>
            </a:r>
          </a:p>
          <a:p>
            <a:pPr algn="just">
              <a:lnSpc>
                <a:spcPts val="4759"/>
              </a:lnSpc>
            </a:pPr>
            <a:r>
              <a:rPr lang="en-US" sz="3399">
                <a:solidFill>
                  <a:srgbClr val="3B4366"/>
                </a:solidFill>
                <a:latin typeface="Open Sans 1"/>
                <a:ea typeface="Open Sans 1"/>
                <a:cs typeface="Open Sans 1"/>
                <a:sym typeface="Open Sans 1"/>
              </a:rPr>
              <a:t>    + bình thường</a:t>
            </a:r>
          </a:p>
          <a:p>
            <a:pPr marL="734059" lvl="1" indent="-367030" algn="just">
              <a:lnSpc>
                <a:spcPts val="4759"/>
              </a:lnSpc>
              <a:buFont typeface="Arial"/>
              <a:buChar char="•"/>
            </a:pPr>
            <a:r>
              <a:rPr lang="en-US" sz="3399">
                <a:solidFill>
                  <a:srgbClr val="3B4366"/>
                </a:solidFill>
                <a:latin typeface="Open Sans 1"/>
                <a:ea typeface="Open Sans 1"/>
                <a:cs typeface="Open Sans 1"/>
                <a:sym typeface="Open Sans 1"/>
              </a:rPr>
              <a:t>Có 5216 hình ảnh cho tập train, 624 hình ảnh cho tập test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460137" y="4340780"/>
            <a:ext cx="10906111" cy="4614859"/>
          </a:xfrm>
          <a:custGeom>
            <a:avLst/>
            <a:gdLst/>
            <a:ahLst/>
            <a:cxnLst/>
            <a:rect l="l" t="t" r="r" b="b"/>
            <a:pathLst>
              <a:path w="10906111" h="4614859">
                <a:moveTo>
                  <a:pt x="0" y="0"/>
                </a:moveTo>
                <a:lnTo>
                  <a:pt x="10906111" y="0"/>
                </a:lnTo>
                <a:lnTo>
                  <a:pt x="10906111" y="4614858"/>
                </a:lnTo>
                <a:lnTo>
                  <a:pt x="0" y="4614858"/>
                </a:lnTo>
                <a:lnTo>
                  <a:pt x="0" y="0"/>
                </a:lnTo>
                <a:close/>
              </a:path>
            </a:pathLst>
          </a:custGeom>
          <a:blipFill>
            <a:blip r:embed="rId4"/>
            <a:stretch>
              <a:fillRect l="-563" r="-788"/>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2498702" y="2838806"/>
            <a:ext cx="10576297" cy="887095"/>
          </a:xfrm>
          <a:prstGeom prst="rect">
            <a:avLst/>
          </a:prstGeom>
        </p:spPr>
        <p:txBody>
          <a:bodyPr lIns="0" tIns="0" rIns="0" bIns="0" rtlCol="0" anchor="t">
            <a:spAutoFit/>
          </a:bodyPr>
          <a:lstStyle/>
          <a:p>
            <a:pPr algn="ctr">
              <a:lnSpc>
                <a:spcPts val="7279"/>
              </a:lnSpc>
            </a:pPr>
            <a:r>
              <a:rPr lang="en-US" sz="5199" b="1">
                <a:solidFill>
                  <a:srgbClr val="3B4366"/>
                </a:solidFill>
                <a:latin typeface="Open Sans 1 Bold"/>
                <a:ea typeface="Open Sans 1 Bold"/>
                <a:cs typeface="Open Sans 1 Bold"/>
                <a:sym typeface="Open Sans 1 Bold"/>
              </a:rPr>
              <a:t>Khai báo các thư viện cần dùng: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69550" y="3139793"/>
            <a:ext cx="11602883" cy="2103022"/>
          </a:xfrm>
          <a:custGeom>
            <a:avLst/>
            <a:gdLst/>
            <a:ahLst/>
            <a:cxnLst/>
            <a:rect l="l" t="t" r="r" b="b"/>
            <a:pathLst>
              <a:path w="11602883" h="2103022">
                <a:moveTo>
                  <a:pt x="0" y="0"/>
                </a:moveTo>
                <a:lnTo>
                  <a:pt x="11602882" y="0"/>
                </a:lnTo>
                <a:lnTo>
                  <a:pt x="11602882" y="2103022"/>
                </a:lnTo>
                <a:lnTo>
                  <a:pt x="0" y="2103022"/>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977636" y="5906675"/>
            <a:ext cx="13798416" cy="3289300"/>
          </a:xfrm>
          <a:prstGeom prst="rect">
            <a:avLst/>
          </a:prstGeom>
        </p:spPr>
        <p:txBody>
          <a:bodyPr lIns="0" tIns="0" rIns="0" bIns="0" rtlCol="0" anchor="t">
            <a:spAutoFit/>
          </a:bodyPr>
          <a:lstStyle/>
          <a:p>
            <a:pPr algn="l">
              <a:lnSpc>
                <a:spcPts val="4340"/>
              </a:lnSpc>
            </a:pP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Khởi</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tạo</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một</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mô</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hình</a:t>
            </a:r>
            <a:r>
              <a:rPr lang="en-US" sz="3100" dirty="0">
                <a:solidFill>
                  <a:srgbClr val="000000"/>
                </a:solidFill>
                <a:latin typeface="Open Sans 1"/>
                <a:ea typeface="Open Sans 1"/>
                <a:cs typeface="Open Sans 1"/>
                <a:sym typeface="Open Sans 1"/>
              </a:rPr>
              <a:t> VGG16 </a:t>
            </a:r>
            <a:r>
              <a:rPr lang="en-US" sz="3100" dirty="0" err="1">
                <a:solidFill>
                  <a:srgbClr val="000000"/>
                </a:solidFill>
                <a:latin typeface="Open Sans 1"/>
                <a:ea typeface="Open Sans 1"/>
                <a:cs typeface="Open Sans 1"/>
                <a:sym typeface="Open Sans 1"/>
              </a:rPr>
              <a:t>từ</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thư</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viện</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Keras</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với</a:t>
            </a:r>
            <a:r>
              <a:rPr lang="en-US" sz="3100" dirty="0">
                <a:solidFill>
                  <a:srgbClr val="000000"/>
                </a:solidFill>
                <a:latin typeface="Open Sans 1"/>
                <a:ea typeface="Open Sans 1"/>
                <a:cs typeface="Open Sans 1"/>
                <a:sym typeface="Open Sans 1"/>
              </a:rPr>
              <a:t>:</a:t>
            </a:r>
          </a:p>
          <a:p>
            <a:pPr marL="669291" lvl="1" indent="-334646" algn="l">
              <a:lnSpc>
                <a:spcPts val="4340"/>
              </a:lnSpc>
              <a:buFont typeface="Arial"/>
              <a:buChar char="•"/>
            </a:pPr>
            <a:r>
              <a:rPr lang="en-US" sz="3100" dirty="0" err="1">
                <a:solidFill>
                  <a:srgbClr val="000000"/>
                </a:solidFill>
                <a:latin typeface="Open Sans 1"/>
                <a:ea typeface="Open Sans 1"/>
                <a:cs typeface="Open Sans 1"/>
                <a:sym typeface="Open Sans 1"/>
              </a:rPr>
              <a:t>input_shape</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Định</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dạng</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kích</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thước</a:t>
            </a:r>
            <a:r>
              <a:rPr lang="en-US" sz="3100" dirty="0">
                <a:solidFill>
                  <a:srgbClr val="000000"/>
                </a:solidFill>
                <a:latin typeface="Open Sans 1"/>
                <a:ea typeface="Open Sans 1"/>
                <a:cs typeface="Open Sans 1"/>
                <a:sym typeface="Open Sans 1"/>
              </a:rPr>
              <a:t> (224, 224, 3).</a:t>
            </a:r>
          </a:p>
          <a:p>
            <a:pPr marL="669291" lvl="1" indent="-334646" algn="l">
              <a:lnSpc>
                <a:spcPts val="4340"/>
              </a:lnSpc>
              <a:buFont typeface="Arial"/>
              <a:buChar char="•"/>
            </a:pPr>
            <a:r>
              <a:rPr lang="en-US" sz="3100" dirty="0">
                <a:solidFill>
                  <a:srgbClr val="000000"/>
                </a:solidFill>
                <a:latin typeface="Open Sans 1"/>
                <a:ea typeface="Open Sans 1"/>
                <a:cs typeface="Open Sans 1"/>
                <a:sym typeface="Open Sans 1"/>
              </a:rPr>
              <a:t>weights='</a:t>
            </a:r>
            <a:r>
              <a:rPr lang="en-US" sz="3100" dirty="0" err="1">
                <a:solidFill>
                  <a:srgbClr val="000000"/>
                </a:solidFill>
                <a:latin typeface="Open Sans 1"/>
                <a:ea typeface="Open Sans 1"/>
                <a:cs typeface="Open Sans 1"/>
                <a:sym typeface="Open Sans 1"/>
              </a:rPr>
              <a:t>imagenet</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Tải</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trọng</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số</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đã</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huấn</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luyện</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trên</a:t>
            </a:r>
            <a:r>
              <a:rPr lang="en-US" sz="3100" dirty="0">
                <a:solidFill>
                  <a:srgbClr val="000000"/>
                </a:solidFill>
                <a:latin typeface="Open Sans 1"/>
                <a:ea typeface="Open Sans 1"/>
                <a:cs typeface="Open Sans 1"/>
                <a:sym typeface="Open Sans 1"/>
              </a:rPr>
              <a:t> ImageNet.</a:t>
            </a:r>
          </a:p>
          <a:p>
            <a:pPr marL="669291" lvl="1" indent="-334646" algn="l">
              <a:lnSpc>
                <a:spcPts val="4340"/>
              </a:lnSpc>
              <a:buFont typeface="Arial"/>
              <a:buChar char="•"/>
            </a:pPr>
            <a:r>
              <a:rPr lang="en-US" sz="3100" dirty="0" err="1">
                <a:solidFill>
                  <a:srgbClr val="000000"/>
                </a:solidFill>
                <a:latin typeface="Open Sans 1"/>
                <a:ea typeface="Open Sans 1"/>
                <a:cs typeface="Open Sans 1"/>
                <a:sym typeface="Open Sans 1"/>
              </a:rPr>
              <a:t>include_top</a:t>
            </a:r>
            <a:r>
              <a:rPr lang="en-US" sz="3100" dirty="0">
                <a:solidFill>
                  <a:srgbClr val="000000"/>
                </a:solidFill>
                <a:latin typeface="Open Sans 1"/>
                <a:ea typeface="Open Sans 1"/>
                <a:cs typeface="Open Sans 1"/>
                <a:sym typeface="Open Sans 1"/>
              </a:rPr>
              <a:t>=False: </a:t>
            </a:r>
            <a:r>
              <a:rPr lang="en-US" sz="3100" dirty="0" err="1">
                <a:solidFill>
                  <a:srgbClr val="000000"/>
                </a:solidFill>
                <a:latin typeface="Open Sans 1"/>
                <a:ea typeface="Open Sans 1"/>
                <a:cs typeface="Open Sans 1"/>
                <a:sym typeface="Open Sans 1"/>
              </a:rPr>
              <a:t>Loại</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bỏ</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các</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lớp</a:t>
            </a:r>
            <a:r>
              <a:rPr lang="en-US" sz="3100" dirty="0">
                <a:solidFill>
                  <a:srgbClr val="000000"/>
                </a:solidFill>
                <a:latin typeface="Open Sans 1"/>
                <a:ea typeface="Open Sans 1"/>
                <a:cs typeface="Open Sans 1"/>
                <a:sym typeface="Open Sans 1"/>
              </a:rPr>
              <a:t> fully connected ở </a:t>
            </a:r>
            <a:r>
              <a:rPr lang="en-US" sz="3100" dirty="0" err="1">
                <a:solidFill>
                  <a:srgbClr val="000000"/>
                </a:solidFill>
                <a:latin typeface="Open Sans 1"/>
                <a:ea typeface="Open Sans 1"/>
                <a:cs typeface="Open Sans 1"/>
                <a:sym typeface="Open Sans 1"/>
              </a:rPr>
              <a:t>phần</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cuối</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của</a:t>
            </a:r>
            <a:r>
              <a:rPr lang="en-US" sz="3100" dirty="0">
                <a:solidFill>
                  <a:srgbClr val="000000"/>
                </a:solidFill>
                <a:latin typeface="Open Sans 1"/>
                <a:ea typeface="Open Sans 1"/>
                <a:cs typeface="Open Sans 1"/>
                <a:sym typeface="Open Sans 1"/>
              </a:rPr>
              <a:t> VGG16 (</a:t>
            </a:r>
            <a:r>
              <a:rPr lang="en-US" sz="3100" dirty="0" err="1">
                <a:solidFill>
                  <a:srgbClr val="000000"/>
                </a:solidFill>
                <a:latin typeface="Open Sans 1"/>
                <a:ea typeface="Open Sans 1"/>
                <a:cs typeface="Open Sans 1"/>
                <a:sym typeface="Open Sans 1"/>
              </a:rPr>
              <a:t>chỉ</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giữ</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lại</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phần</a:t>
            </a:r>
            <a:r>
              <a:rPr lang="en-US" sz="3100" dirty="0">
                <a:solidFill>
                  <a:srgbClr val="000000"/>
                </a:solidFill>
                <a:latin typeface="Open Sans 1"/>
                <a:ea typeface="Open Sans 1"/>
                <a:cs typeface="Open Sans 1"/>
                <a:sym typeface="Open Sans 1"/>
              </a:rPr>
              <a:t> convolutional layers </a:t>
            </a:r>
            <a:r>
              <a:rPr lang="en-US" sz="3100" dirty="0" err="1">
                <a:solidFill>
                  <a:srgbClr val="000000"/>
                </a:solidFill>
                <a:latin typeface="Open Sans 1"/>
                <a:ea typeface="Open Sans 1"/>
                <a:cs typeface="Open Sans 1"/>
                <a:sym typeface="Open Sans 1"/>
              </a:rPr>
              <a:t>để</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trích</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xuất</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đặc</a:t>
            </a:r>
            <a:r>
              <a:rPr lang="en-US" sz="3100" dirty="0">
                <a:solidFill>
                  <a:srgbClr val="000000"/>
                </a:solidFill>
                <a:latin typeface="Open Sans 1"/>
                <a:ea typeface="Open Sans 1"/>
                <a:cs typeface="Open Sans 1"/>
                <a:sym typeface="Open Sans 1"/>
              </a:rPr>
              <a:t> </a:t>
            </a:r>
            <a:r>
              <a:rPr lang="en-US" sz="3100" dirty="0" err="1">
                <a:solidFill>
                  <a:srgbClr val="000000"/>
                </a:solidFill>
                <a:latin typeface="Open Sans 1"/>
                <a:ea typeface="Open Sans 1"/>
                <a:cs typeface="Open Sans 1"/>
                <a:sym typeface="Open Sans 1"/>
              </a:rPr>
              <a:t>trưng</a:t>
            </a:r>
            <a:r>
              <a:rPr lang="en-US" sz="3100" dirty="0">
                <a:solidFill>
                  <a:srgbClr val="000000"/>
                </a:solidFill>
                <a:latin typeface="Open Sans 1"/>
                <a:ea typeface="Open Sans 1"/>
                <a:cs typeface="Open Sans 1"/>
                <a:sym typeface="Open Sans 1"/>
              </a:rPr>
              <a:t>).</a:t>
            </a:r>
          </a:p>
          <a:p>
            <a:pPr algn="ctr">
              <a:lnSpc>
                <a:spcPts val="4759"/>
              </a:lnSpc>
            </a:pPr>
            <a:endParaRPr lang="en-US" sz="3100" dirty="0">
              <a:solidFill>
                <a:srgbClr val="000000"/>
              </a:solidFill>
              <a:latin typeface="Open Sans 1"/>
              <a:ea typeface="Open Sans 1"/>
              <a:cs typeface="Open Sans 1"/>
              <a:sym typeface="Open Sans 1"/>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148482" y="3729808"/>
            <a:ext cx="9926518" cy="5632954"/>
          </a:xfrm>
          <a:custGeom>
            <a:avLst/>
            <a:gdLst/>
            <a:ahLst/>
            <a:cxnLst/>
            <a:rect l="l" t="t" r="r" b="b"/>
            <a:pathLst>
              <a:path w="9926518" h="5632954">
                <a:moveTo>
                  <a:pt x="0" y="0"/>
                </a:moveTo>
                <a:lnTo>
                  <a:pt x="9926517" y="0"/>
                </a:lnTo>
                <a:lnTo>
                  <a:pt x="9926517" y="5632954"/>
                </a:lnTo>
                <a:lnTo>
                  <a:pt x="0" y="5632954"/>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1028700" y="2635231"/>
            <a:ext cx="11084353" cy="580390"/>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Tạo</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và</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biên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dịch</a:t>
            </a:r>
            <a:r>
              <a:rPr lang="en-US" sz="3399" dirty="0">
                <a:solidFill>
                  <a:srgbClr val="3B4366"/>
                </a:solidFill>
                <a:latin typeface="Muli" panose="020B0604020202020204" charset="0"/>
                <a:ea typeface="Noto Serif Display"/>
                <a:cs typeface="Noto Serif Display"/>
                <a:sym typeface="Noto Serif Display"/>
              </a:rPr>
              <a:t> 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190721" y="3011280"/>
            <a:ext cx="6068579" cy="6659620"/>
          </a:xfrm>
          <a:custGeom>
            <a:avLst/>
            <a:gdLst/>
            <a:ahLst/>
            <a:cxnLst/>
            <a:rect l="l" t="t" r="r" b="b"/>
            <a:pathLst>
              <a:path w="6068579" h="6659620">
                <a:moveTo>
                  <a:pt x="0" y="0"/>
                </a:moveTo>
                <a:lnTo>
                  <a:pt x="6068579" y="0"/>
                </a:lnTo>
                <a:lnTo>
                  <a:pt x="6068579" y="6659620"/>
                </a:lnTo>
                <a:lnTo>
                  <a:pt x="0" y="6659620"/>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1629453" y="2998580"/>
            <a:ext cx="4055765" cy="580390"/>
          </a:xfrm>
          <a:prstGeom prst="rect">
            <a:avLst/>
          </a:prstGeom>
        </p:spPr>
        <p:txBody>
          <a:bodyPr lIns="0" tIns="0" rIns="0" bIns="0" rtlCol="0" anchor="t">
            <a:spAutoFit/>
          </a:bodyPr>
          <a:lstStyle/>
          <a:p>
            <a:pPr algn="ctr">
              <a:lnSpc>
                <a:spcPts val="4759"/>
              </a:lnSpc>
            </a:pPr>
            <a:r>
              <a:rPr lang="en-US" sz="3399" dirty="0" err="1">
                <a:solidFill>
                  <a:srgbClr val="000000"/>
                </a:solidFill>
                <a:latin typeface="Muli" panose="020B0604020202020204" charset="0"/>
                <a:ea typeface="Noto Serif Display"/>
                <a:cs typeface="Noto Serif Display"/>
                <a:sym typeface="Noto Serif Display"/>
              </a:rPr>
              <a:t>Cấu</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trúc</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của</a:t>
            </a:r>
            <a:r>
              <a:rPr lang="en-US" sz="3399" dirty="0">
                <a:solidFill>
                  <a:srgbClr val="000000"/>
                </a:solidFill>
                <a:latin typeface="Muli" panose="020B0604020202020204" charset="0"/>
                <a:ea typeface="Noto Serif Display"/>
                <a:cs typeface="Noto Serif Display"/>
                <a:sym typeface="Noto Serif Display"/>
              </a:rPr>
              <a:t> model:</a:t>
            </a:r>
          </a:p>
        </p:txBody>
      </p:sp>
      <p:sp>
        <p:nvSpPr>
          <p:cNvPr id="16" name="TextBox 16"/>
          <p:cNvSpPr txBox="1"/>
          <p:nvPr/>
        </p:nvSpPr>
        <p:spPr>
          <a:xfrm>
            <a:off x="1539133" y="4091337"/>
            <a:ext cx="8063760" cy="409829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Open Sans 1"/>
                <a:ea typeface="Open Sans 1"/>
                <a:cs typeface="Open Sans 1"/>
                <a:sym typeface="Open Sans 1"/>
              </a:rPr>
              <a:t>Input Layer: Nhận ảnh 224x224x3.</a:t>
            </a:r>
          </a:p>
          <a:p>
            <a:pPr marL="626112" lvl="1" indent="-313056" algn="l">
              <a:lnSpc>
                <a:spcPts val="4060"/>
              </a:lnSpc>
              <a:buFont typeface="Arial"/>
              <a:buChar char="•"/>
            </a:pPr>
            <a:r>
              <a:rPr lang="en-US" sz="2900">
                <a:solidFill>
                  <a:srgbClr val="000000"/>
                </a:solidFill>
                <a:latin typeface="Open Sans 1"/>
                <a:ea typeface="Open Sans 1"/>
                <a:cs typeface="Open Sans 1"/>
                <a:sym typeface="Open Sans 1"/>
              </a:rPr>
              <a:t>Các Block (1 đến 5): Các lớp Conv2D và MaxPooling2D để trích xuất đặc trưng, giảm dần kích thước (224x224 -&gt; 7x7).</a:t>
            </a:r>
          </a:p>
          <a:p>
            <a:pPr marL="626112" lvl="1" indent="-313056" algn="l">
              <a:lnSpc>
                <a:spcPts val="4060"/>
              </a:lnSpc>
              <a:buFont typeface="Arial"/>
              <a:buChar char="•"/>
            </a:pPr>
            <a:r>
              <a:rPr lang="en-US" sz="2900">
                <a:solidFill>
                  <a:srgbClr val="000000"/>
                </a:solidFill>
                <a:latin typeface="Open Sans 1"/>
                <a:ea typeface="Open Sans 1"/>
                <a:cs typeface="Open Sans 1"/>
                <a:sym typeface="Open Sans 1"/>
              </a:rPr>
              <a:t>Flatten: Làm phẳng dữ liệu đầu ra.</a:t>
            </a:r>
          </a:p>
          <a:p>
            <a:pPr marL="626112" lvl="1" indent="-313056" algn="l">
              <a:lnSpc>
                <a:spcPts val="4060"/>
              </a:lnSpc>
              <a:buFont typeface="Arial"/>
              <a:buChar char="•"/>
            </a:pPr>
            <a:r>
              <a:rPr lang="en-US" sz="2900">
                <a:solidFill>
                  <a:srgbClr val="000000"/>
                </a:solidFill>
                <a:latin typeface="Open Sans 1"/>
                <a:ea typeface="Open Sans 1"/>
                <a:cs typeface="Open Sans 1"/>
                <a:sym typeface="Open Sans 1"/>
              </a:rPr>
              <a:t>Dense Layer: là lớp fully connected thực hiện việc phân loại.</a:t>
            </a:r>
          </a:p>
          <a:p>
            <a:pPr algn="l">
              <a:lnSpc>
                <a:spcPts val="4060"/>
              </a:lnSpc>
            </a:pPr>
            <a:endParaRPr lang="en-US" sz="2900">
              <a:solidFill>
                <a:srgbClr val="000000"/>
              </a:solidFill>
              <a:latin typeface="Open Sans 1"/>
              <a:ea typeface="Open Sans 1"/>
              <a:cs typeface="Open Sans 1"/>
              <a:sym typeface="Open Sans 1"/>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22167" y="3875844"/>
            <a:ext cx="11301259" cy="3390378"/>
          </a:xfrm>
          <a:custGeom>
            <a:avLst/>
            <a:gdLst/>
            <a:ahLst/>
            <a:cxnLst/>
            <a:rect l="l" t="t" r="r" b="b"/>
            <a:pathLst>
              <a:path w="11301259" h="3390378">
                <a:moveTo>
                  <a:pt x="0" y="0"/>
                </a:moveTo>
                <a:lnTo>
                  <a:pt x="11301258" y="0"/>
                </a:lnTo>
                <a:lnTo>
                  <a:pt x="11301258" y="3390378"/>
                </a:lnTo>
                <a:lnTo>
                  <a:pt x="0" y="3390378"/>
                </a:lnTo>
                <a:lnTo>
                  <a:pt x="0" y="0"/>
                </a:lnTo>
                <a:close/>
              </a:path>
            </a:pathLst>
          </a:custGeom>
          <a:blipFill>
            <a:blip r:embed="rId4"/>
            <a:stretch>
              <a:fillRect/>
            </a:stretch>
          </a:blipFill>
        </p:spPr>
        <p:txBody>
          <a:bodyPr/>
          <a:lstStyle/>
          <a:p>
            <a:endParaRPr lang="en-US" dirty="0"/>
          </a:p>
        </p:txBody>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25400" y="3091390"/>
            <a:ext cx="8515835" cy="580390"/>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Tạo</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các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đối</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tượng</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xử</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lý</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dữ</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liệu</a:t>
            </a:r>
            <a:r>
              <a:rPr lang="en-US" sz="3399" dirty="0">
                <a:solidFill>
                  <a:srgbClr val="3B4366"/>
                </a:solidFill>
                <a:latin typeface="Muli" panose="020B0604020202020204" charset="0"/>
                <a:ea typeface="Noto Serif Display"/>
                <a:cs typeface="Noto Serif Display"/>
                <a:sym typeface="Noto Serif Display"/>
              </a:rPr>
              <a:t>:</a:t>
            </a:r>
          </a:p>
        </p:txBody>
      </p:sp>
      <p:sp>
        <p:nvSpPr>
          <p:cNvPr id="16" name="TextBox 16"/>
          <p:cNvSpPr txBox="1"/>
          <p:nvPr/>
        </p:nvSpPr>
        <p:spPr>
          <a:xfrm>
            <a:off x="1222167" y="7658100"/>
            <a:ext cx="10909548"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3B4366"/>
                </a:solidFill>
                <a:latin typeface="Open Sans 1"/>
                <a:ea typeface="Open Sans 1"/>
                <a:cs typeface="Open Sans 1"/>
                <a:sym typeface="Open Sans 1"/>
              </a:rPr>
              <a:t>rescale=1./255: </a:t>
            </a:r>
            <a:r>
              <a:rPr lang="en-US" sz="3399" dirty="0" err="1">
                <a:solidFill>
                  <a:srgbClr val="3B4366"/>
                </a:solidFill>
                <a:latin typeface="Open Sans 1"/>
                <a:ea typeface="Open Sans 1"/>
                <a:cs typeface="Open Sans 1"/>
                <a:sym typeface="Open Sans 1"/>
              </a:rPr>
              <a:t>Chuẩn</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hóa</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giá</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trị</a:t>
            </a:r>
            <a:r>
              <a:rPr lang="en-US" sz="3399" dirty="0">
                <a:solidFill>
                  <a:srgbClr val="3B4366"/>
                </a:solidFill>
                <a:latin typeface="Open Sans 1"/>
                <a:ea typeface="Open Sans 1"/>
                <a:cs typeface="Open Sans 1"/>
                <a:sym typeface="Open Sans 1"/>
              </a:rPr>
              <a:t> pixel </a:t>
            </a:r>
            <a:r>
              <a:rPr lang="en-US" sz="3399" dirty="0" err="1">
                <a:solidFill>
                  <a:srgbClr val="3B4366"/>
                </a:solidFill>
                <a:latin typeface="Open Sans 1"/>
                <a:ea typeface="Open Sans 1"/>
                <a:cs typeface="Open Sans 1"/>
                <a:sym typeface="Open Sans 1"/>
              </a:rPr>
              <a:t>của</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ảnh</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về</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khoảng</a:t>
            </a:r>
            <a:r>
              <a:rPr lang="en-US" sz="3399" dirty="0">
                <a:solidFill>
                  <a:srgbClr val="3B4366"/>
                </a:solidFill>
                <a:latin typeface="Open Sans 1"/>
                <a:ea typeface="Open Sans 1"/>
                <a:cs typeface="Open Sans 1"/>
                <a:sym typeface="Open Sans 1"/>
              </a:rPr>
              <a:t> [0, 1] (ban </a:t>
            </a:r>
            <a:r>
              <a:rPr lang="en-US" sz="3399" dirty="0" err="1">
                <a:solidFill>
                  <a:srgbClr val="3B4366"/>
                </a:solidFill>
                <a:latin typeface="Open Sans 1"/>
                <a:ea typeface="Open Sans 1"/>
                <a:cs typeface="Open Sans 1"/>
                <a:sym typeface="Open Sans 1"/>
              </a:rPr>
              <a:t>đầu</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trong</a:t>
            </a:r>
            <a:r>
              <a:rPr lang="en-US" sz="3399" dirty="0">
                <a:solidFill>
                  <a:srgbClr val="3B4366"/>
                </a:solidFill>
                <a:latin typeface="Open Sans 1"/>
                <a:ea typeface="Open Sans 1"/>
                <a:cs typeface="Open Sans 1"/>
                <a:sym typeface="Open Sans 1"/>
              </a:rPr>
              <a:t> </a:t>
            </a:r>
            <a:r>
              <a:rPr lang="en-US" sz="3399" dirty="0" err="1">
                <a:solidFill>
                  <a:srgbClr val="3B4366"/>
                </a:solidFill>
                <a:latin typeface="Open Sans 1"/>
                <a:ea typeface="Open Sans 1"/>
                <a:cs typeface="Open Sans 1"/>
                <a:sym typeface="Open Sans 1"/>
              </a:rPr>
              <a:t>khoảng</a:t>
            </a:r>
            <a:r>
              <a:rPr lang="en-US" sz="3399" dirty="0">
                <a:solidFill>
                  <a:srgbClr val="3B4366"/>
                </a:solidFill>
                <a:latin typeface="Open Sans 1"/>
                <a:ea typeface="Open Sans 1"/>
                <a:cs typeface="Open Sans 1"/>
                <a:sym typeface="Open Sans 1"/>
              </a:rPr>
              <a:t> [0, 255]).</a:t>
            </a:r>
          </a:p>
          <a:p>
            <a:pPr algn="l">
              <a:lnSpc>
                <a:spcPts val="4759"/>
              </a:lnSpc>
            </a:pPr>
            <a:endParaRPr lang="en-US" sz="3399" dirty="0">
              <a:solidFill>
                <a:srgbClr val="3B4366"/>
              </a:solidFill>
              <a:latin typeface="Open Sans 1"/>
              <a:ea typeface="Open Sans 1"/>
              <a:cs typeface="Open Sans 1"/>
              <a:sym typeface="Open Sans 1"/>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27829"/>
            <a:ext cx="5864523" cy="7130471"/>
            <a:chOff x="0" y="0"/>
            <a:chExt cx="812800" cy="988255"/>
          </a:xfrm>
        </p:grpSpPr>
        <p:sp>
          <p:nvSpPr>
            <p:cNvPr id="3" name="Freeform 3"/>
            <p:cNvSpPr/>
            <p:nvPr/>
          </p:nvSpPr>
          <p:spPr>
            <a:xfrm>
              <a:off x="0" y="0"/>
              <a:ext cx="812800" cy="988255"/>
            </a:xfrm>
            <a:custGeom>
              <a:avLst/>
              <a:gdLst/>
              <a:ahLst/>
              <a:cxnLst/>
              <a:rect l="l" t="t" r="r" b="b"/>
              <a:pathLst>
                <a:path w="812800" h="988255">
                  <a:moveTo>
                    <a:pt x="0" y="0"/>
                  </a:moveTo>
                  <a:lnTo>
                    <a:pt x="812800" y="0"/>
                  </a:lnTo>
                  <a:lnTo>
                    <a:pt x="812800" y="988255"/>
                  </a:lnTo>
                  <a:lnTo>
                    <a:pt x="0" y="988255"/>
                  </a:lnTo>
                  <a:close/>
                </a:path>
              </a:pathLst>
            </a:custGeom>
            <a:blipFill>
              <a:blip r:embed="rId2"/>
              <a:stretch>
                <a:fillRect l="-63340" r="-19153"/>
              </a:stretch>
            </a:blipFill>
          </p:spPr>
        </p:sp>
      </p:grpSp>
      <p:grpSp>
        <p:nvGrpSpPr>
          <p:cNvPr id="4" name="Group 4"/>
          <p:cNvGrpSpPr/>
          <p:nvPr/>
        </p:nvGrpSpPr>
        <p:grpSpPr>
          <a:xfrm>
            <a:off x="6419065" y="1259378"/>
            <a:ext cx="10537574" cy="2015802"/>
            <a:chOff x="0" y="0"/>
            <a:chExt cx="1136767" cy="217460"/>
          </a:xfrm>
        </p:grpSpPr>
        <p:sp>
          <p:nvSpPr>
            <p:cNvPr id="5" name="Freeform 5"/>
            <p:cNvSpPr/>
            <p:nvPr/>
          </p:nvSpPr>
          <p:spPr>
            <a:xfrm>
              <a:off x="0" y="0"/>
              <a:ext cx="1136767" cy="217460"/>
            </a:xfrm>
            <a:custGeom>
              <a:avLst/>
              <a:gdLst/>
              <a:ahLst/>
              <a:cxnLst/>
              <a:rect l="l" t="t" r="r" b="b"/>
              <a:pathLst>
                <a:path w="1136767" h="217460">
                  <a:moveTo>
                    <a:pt x="26449" y="0"/>
                  </a:moveTo>
                  <a:lnTo>
                    <a:pt x="1110318" y="0"/>
                  </a:lnTo>
                  <a:cubicBezTo>
                    <a:pt x="1117333" y="0"/>
                    <a:pt x="1124061" y="2787"/>
                    <a:pt x="1129021" y="7747"/>
                  </a:cubicBezTo>
                  <a:cubicBezTo>
                    <a:pt x="1133981" y="12707"/>
                    <a:pt x="1136767" y="19434"/>
                    <a:pt x="1136767" y="26449"/>
                  </a:cubicBezTo>
                  <a:lnTo>
                    <a:pt x="1136767" y="191011"/>
                  </a:lnTo>
                  <a:cubicBezTo>
                    <a:pt x="1136767" y="205618"/>
                    <a:pt x="1124926" y="217460"/>
                    <a:pt x="1110318" y="217460"/>
                  </a:cubicBezTo>
                  <a:lnTo>
                    <a:pt x="26449" y="217460"/>
                  </a:lnTo>
                  <a:cubicBezTo>
                    <a:pt x="11842" y="217460"/>
                    <a:pt x="0" y="205618"/>
                    <a:pt x="0" y="191011"/>
                  </a:cubicBezTo>
                  <a:lnTo>
                    <a:pt x="0" y="26449"/>
                  </a:lnTo>
                  <a:cubicBezTo>
                    <a:pt x="0" y="11842"/>
                    <a:pt x="11842" y="0"/>
                    <a:pt x="26449"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1136767" cy="198410"/>
            </a:xfrm>
            <a:prstGeom prst="rect">
              <a:avLst/>
            </a:prstGeom>
          </p:spPr>
          <p:txBody>
            <a:bodyPr lIns="50800" tIns="50800" rIns="50800" bIns="50800" rtlCol="0" anchor="ctr"/>
            <a:lstStyle/>
            <a:p>
              <a:pPr algn="ctr">
                <a:lnSpc>
                  <a:spcPts val="2089"/>
                </a:lnSpc>
              </a:pPr>
              <a:endParaRPr/>
            </a:p>
          </p:txBody>
        </p:sp>
      </p:grpSp>
      <p:sp>
        <p:nvSpPr>
          <p:cNvPr id="7" name="TextBox 7"/>
          <p:cNvSpPr txBox="1"/>
          <p:nvPr/>
        </p:nvSpPr>
        <p:spPr>
          <a:xfrm>
            <a:off x="9437965" y="2014866"/>
            <a:ext cx="4791269" cy="514350"/>
          </a:xfrm>
          <a:prstGeom prst="rect">
            <a:avLst/>
          </a:prstGeom>
        </p:spPr>
        <p:txBody>
          <a:bodyPr lIns="0" tIns="0" rIns="0" bIns="0" rtlCol="0" anchor="t">
            <a:spAutoFit/>
          </a:bodyPr>
          <a:lstStyle/>
          <a:p>
            <a:pPr marL="0" lvl="0" indent="0" algn="l">
              <a:lnSpc>
                <a:spcPts val="4199"/>
              </a:lnSpc>
              <a:spcBef>
                <a:spcPct val="0"/>
              </a:spcBef>
            </a:pPr>
            <a:r>
              <a:rPr lang="en-US" sz="3499" b="1" spc="174">
                <a:solidFill>
                  <a:srgbClr val="FFFFFF"/>
                </a:solidFill>
                <a:latin typeface="Open Sans 2 Ultra-Bold"/>
                <a:ea typeface="Open Sans 2 Ultra-Bold"/>
                <a:cs typeface="Open Sans 2 Ultra-Bold"/>
                <a:sym typeface="Open Sans 2 Ultra-Bold"/>
              </a:rPr>
              <a:t>1.1 Đặt vấn đề</a:t>
            </a:r>
          </a:p>
        </p:txBody>
      </p:sp>
      <p:grpSp>
        <p:nvGrpSpPr>
          <p:cNvPr id="8" name="Group 8"/>
          <p:cNvGrpSpPr/>
          <p:nvPr/>
        </p:nvGrpSpPr>
        <p:grpSpPr>
          <a:xfrm>
            <a:off x="15443330" y="8652977"/>
            <a:ext cx="1210647" cy="605323"/>
            <a:chOff x="0" y="0"/>
            <a:chExt cx="812800" cy="406400"/>
          </a:xfrm>
        </p:grpSpPr>
        <p:sp>
          <p:nvSpPr>
            <p:cNvPr id="9" name="Freeform 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0" name="TextBox 10"/>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1" name="Group 11"/>
          <p:cNvGrpSpPr/>
          <p:nvPr/>
        </p:nvGrpSpPr>
        <p:grpSpPr>
          <a:xfrm>
            <a:off x="16653977" y="8652977"/>
            <a:ext cx="605323" cy="605323"/>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3" name="TextBox 13"/>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sp>
        <p:nvSpPr>
          <p:cNvPr id="14" name="TextBox 14"/>
          <p:cNvSpPr txBox="1"/>
          <p:nvPr/>
        </p:nvSpPr>
        <p:spPr>
          <a:xfrm>
            <a:off x="7116867" y="3614420"/>
            <a:ext cx="9962310" cy="4155439"/>
          </a:xfrm>
          <a:prstGeom prst="rect">
            <a:avLst/>
          </a:prstGeom>
        </p:spPr>
        <p:txBody>
          <a:bodyPr lIns="0" tIns="0" rIns="0" bIns="0" rtlCol="0" anchor="t">
            <a:spAutoFit/>
          </a:bodyPr>
          <a:lstStyle/>
          <a:p>
            <a:pPr algn="l">
              <a:lnSpc>
                <a:spcPts val="3739"/>
              </a:lnSpc>
            </a:pPr>
            <a:r>
              <a:rPr lang="en-US" sz="3399" b="1" spc="67">
                <a:solidFill>
                  <a:srgbClr val="000000"/>
                </a:solidFill>
                <a:latin typeface="Muli Bold"/>
                <a:ea typeface="Muli Bold"/>
                <a:cs typeface="Muli Bold"/>
                <a:sym typeface="Muli Bold"/>
              </a:rPr>
              <a:t>Mô tả vấn đề</a:t>
            </a:r>
            <a:r>
              <a:rPr lang="en-US" sz="3399" spc="67">
                <a:solidFill>
                  <a:srgbClr val="000000"/>
                </a:solidFill>
                <a:latin typeface="Muli"/>
                <a:ea typeface="Muli"/>
                <a:cs typeface="Muli"/>
                <a:sym typeface="Muli"/>
              </a:rPr>
              <a:t>:</a:t>
            </a:r>
          </a:p>
          <a:p>
            <a:pPr algn="l">
              <a:lnSpc>
                <a:spcPts val="3299"/>
              </a:lnSpc>
            </a:pPr>
            <a:endParaRPr lang="en-US" sz="3399" spc="67">
              <a:solidFill>
                <a:srgbClr val="000000"/>
              </a:solidFill>
              <a:latin typeface="Muli"/>
              <a:ea typeface="Muli"/>
              <a:cs typeface="Muli"/>
              <a:sym typeface="Muli"/>
            </a:endParaRP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Bệnh tiểu đường, bệnh tim và viêm phổi là ba trong số các bệnh lý phổ biến và nguy hiểm nhất trên toàn cầu, đe dọa sức khỏe của hàng triệu người mỗi năm.</a:t>
            </a: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Những bệnh lý này không chỉ ảnh hưởng nghiêm trọng đến chất lượng sống mà còn gây áp lực lớn lên hệ thống y tế và xã hội.</a:t>
            </a:r>
          </a:p>
          <a:p>
            <a:pPr algn="l">
              <a:lnSpc>
                <a:spcPts val="3299"/>
              </a:lnSpc>
              <a:spcBef>
                <a:spcPct val="0"/>
              </a:spcBef>
            </a:pPr>
            <a:endParaRPr lang="en-US" sz="2999" spc="59">
              <a:solidFill>
                <a:srgbClr val="000000"/>
              </a:solidFill>
              <a:latin typeface="Muli"/>
              <a:ea typeface="Muli"/>
              <a:cs typeface="Muli"/>
              <a:sym typeface="Mul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69550" y="3841930"/>
            <a:ext cx="11301259" cy="4916048"/>
          </a:xfrm>
          <a:custGeom>
            <a:avLst/>
            <a:gdLst/>
            <a:ahLst/>
            <a:cxnLst/>
            <a:rect l="l" t="t" r="r" b="b"/>
            <a:pathLst>
              <a:path w="11301259" h="4916048">
                <a:moveTo>
                  <a:pt x="0" y="0"/>
                </a:moveTo>
                <a:lnTo>
                  <a:pt x="11301258" y="0"/>
                </a:lnTo>
                <a:lnTo>
                  <a:pt x="11301258" y="4916047"/>
                </a:lnTo>
                <a:lnTo>
                  <a:pt x="0" y="4916047"/>
                </a:lnTo>
                <a:lnTo>
                  <a:pt x="0" y="0"/>
                </a:lnTo>
                <a:close/>
              </a:path>
            </a:pathLst>
          </a:custGeom>
          <a:blipFill>
            <a:blip r:embed="rId4"/>
            <a:stretch>
              <a:fillRect/>
            </a:stretch>
          </a:blipFill>
        </p:spPr>
        <p:txBody>
          <a:bodyPr/>
          <a:lstStyle/>
          <a:p>
            <a:endParaRPr lang="en-US" dirty="0"/>
          </a:p>
        </p:txBody>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152400" y="2981723"/>
            <a:ext cx="9067800" cy="580390"/>
          </a:xfrm>
          <a:prstGeom prst="rect">
            <a:avLst/>
          </a:prstGeom>
        </p:spPr>
        <p:txBody>
          <a:bodyPr wrap="square"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Tạo</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các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tập</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dữ</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liệu</a:t>
            </a:r>
            <a:r>
              <a:rPr lang="en-US" sz="3399" dirty="0">
                <a:solidFill>
                  <a:srgbClr val="3B4366"/>
                </a:solidFill>
                <a:latin typeface="Muli" panose="020B0604020202020204" charset="0"/>
                <a:ea typeface="Noto Serif Display"/>
                <a:cs typeface="Noto Serif Display"/>
                <a:sym typeface="Noto Serif Display"/>
              </a:rPr>
              <a:t> train </a:t>
            </a:r>
            <a:r>
              <a:rPr lang="en-US" sz="3399" dirty="0" err="1">
                <a:solidFill>
                  <a:srgbClr val="3B4366"/>
                </a:solidFill>
                <a:latin typeface="Muli" panose="020B0604020202020204" charset="0"/>
                <a:ea typeface="Noto Serif Display"/>
                <a:cs typeface="Noto Serif Display"/>
                <a:sym typeface="Noto Serif Display"/>
              </a:rPr>
              <a:t>và</a:t>
            </a:r>
            <a:r>
              <a:rPr lang="en-US" sz="3399" dirty="0">
                <a:solidFill>
                  <a:srgbClr val="3B4366"/>
                </a:solidFill>
                <a:latin typeface="Muli" panose="020B0604020202020204" charset="0"/>
                <a:ea typeface="Noto Serif Display"/>
                <a:cs typeface="Noto Serif Display"/>
                <a:sym typeface="Noto Serif Display"/>
              </a:rPr>
              <a:t> test: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43000" y="3695371"/>
            <a:ext cx="10477667" cy="4644356"/>
          </a:xfrm>
          <a:custGeom>
            <a:avLst/>
            <a:gdLst/>
            <a:ahLst/>
            <a:cxnLst/>
            <a:rect l="l" t="t" r="r" b="b"/>
            <a:pathLst>
              <a:path w="10477667" h="4644356">
                <a:moveTo>
                  <a:pt x="0" y="0"/>
                </a:moveTo>
                <a:lnTo>
                  <a:pt x="10477667" y="0"/>
                </a:lnTo>
                <a:lnTo>
                  <a:pt x="10477667" y="4644356"/>
                </a:lnTo>
                <a:lnTo>
                  <a:pt x="0" y="4644356"/>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533400" y="2884327"/>
            <a:ext cx="5264618" cy="615923"/>
          </a:xfrm>
          <a:prstGeom prst="rect">
            <a:avLst/>
          </a:prstGeom>
        </p:spPr>
        <p:txBody>
          <a:bodyPr wrap="square" lIns="0" tIns="0" rIns="0" bIns="0" rtlCol="0" anchor="t">
            <a:spAutoFit/>
          </a:bodyPr>
          <a:lstStyle/>
          <a:p>
            <a:pPr algn="ctr">
              <a:lnSpc>
                <a:spcPts val="5089"/>
              </a:lnSpc>
            </a:pPr>
            <a:r>
              <a:rPr lang="en-US" sz="3399" dirty="0" err="1">
                <a:solidFill>
                  <a:srgbClr val="3B4366"/>
                </a:solidFill>
                <a:latin typeface="Muli" panose="020B0604020202020204" charset="0"/>
                <a:ea typeface="Noto Serif Display"/>
                <a:cs typeface="Noto Serif Display"/>
                <a:sym typeface="Noto Serif Display"/>
              </a:rPr>
              <a:t>Huấn</a:t>
            </a:r>
            <a:r>
              <a:rPr lang="en-US" sz="3635" dirty="0">
                <a:solidFill>
                  <a:srgbClr val="000000"/>
                </a:solidFill>
                <a:latin typeface="Noto Serif Display"/>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luyện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mô</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hình</a:t>
            </a:r>
            <a:r>
              <a:rPr lang="en-US" sz="3399" dirty="0">
                <a:solidFill>
                  <a:srgbClr val="3B4366"/>
                </a:solidFill>
                <a:latin typeface="Muli" panose="020B0604020202020204" charset="0"/>
                <a:ea typeface="Noto Serif Display"/>
                <a:cs typeface="Noto Serif Display"/>
                <a:sym typeface="Noto Serif Display"/>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69550" y="3695371"/>
            <a:ext cx="11227250" cy="4800929"/>
          </a:xfrm>
          <a:custGeom>
            <a:avLst/>
            <a:gdLst/>
            <a:ahLst/>
            <a:cxnLst/>
            <a:rect l="l" t="t" r="r" b="b"/>
            <a:pathLst>
              <a:path w="10865057" h="4579889">
                <a:moveTo>
                  <a:pt x="0" y="0"/>
                </a:moveTo>
                <a:lnTo>
                  <a:pt x="10865056" y="0"/>
                </a:lnTo>
                <a:lnTo>
                  <a:pt x="10865056" y="4579889"/>
                </a:lnTo>
                <a:lnTo>
                  <a:pt x="0" y="4579889"/>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3.2. Model chest xray</a:t>
            </a:r>
          </a:p>
        </p:txBody>
      </p:sp>
      <p:sp>
        <p:nvSpPr>
          <p:cNvPr id="15" name="TextBox 15"/>
          <p:cNvSpPr txBox="1"/>
          <p:nvPr/>
        </p:nvSpPr>
        <p:spPr>
          <a:xfrm>
            <a:off x="819420" y="2884327"/>
            <a:ext cx="7546748" cy="615923"/>
          </a:xfrm>
          <a:prstGeom prst="rect">
            <a:avLst/>
          </a:prstGeom>
        </p:spPr>
        <p:txBody>
          <a:bodyPr lIns="0" tIns="0" rIns="0" bIns="0" rtlCol="0" anchor="t">
            <a:spAutoFit/>
          </a:bodyPr>
          <a:lstStyle/>
          <a:p>
            <a:pPr algn="ctr">
              <a:lnSpc>
                <a:spcPts val="5089"/>
              </a:lnSpc>
            </a:pPr>
            <a:r>
              <a:rPr lang="en-US" sz="3399" dirty="0" err="1">
                <a:solidFill>
                  <a:srgbClr val="3B4366"/>
                </a:solidFill>
                <a:latin typeface="Muli" panose="020B0604020202020204" charset="0"/>
                <a:ea typeface="Noto Serif Display"/>
                <a:cs typeface="Noto Serif Display"/>
                <a:sym typeface="Noto Serif Display"/>
              </a:rPr>
              <a:t>Kết</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quả</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mô</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hình</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được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huấn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luyện</a:t>
            </a:r>
            <a:r>
              <a:rPr lang="en-US" sz="3399" dirty="0">
                <a:solidFill>
                  <a:srgbClr val="3B4366"/>
                </a:solidFill>
                <a:latin typeface="Muli" panose="020B0604020202020204" charset="0"/>
                <a:ea typeface="Noto Serif Display"/>
                <a:cs typeface="Noto Serif Display"/>
                <a:sym typeface="Noto Serif Display"/>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42198" y="3554244"/>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5" name="TextBox 15"/>
          <p:cNvSpPr txBox="1"/>
          <p:nvPr/>
        </p:nvSpPr>
        <p:spPr>
          <a:xfrm>
            <a:off x="1028700" y="2884327"/>
            <a:ext cx="4386957" cy="580390"/>
          </a:xfrm>
          <a:prstGeom prst="rect">
            <a:avLst/>
          </a:prstGeom>
        </p:spPr>
        <p:txBody>
          <a:bodyPr lIns="0" tIns="0" rIns="0" bIns="0" rtlCol="0" anchor="t">
            <a:spAutoFit/>
          </a:bodyPr>
          <a:lstStyle/>
          <a:p>
            <a:pPr algn="ctr">
              <a:lnSpc>
                <a:spcPts val="4759"/>
              </a:lnSpc>
            </a:pPr>
            <a:r>
              <a:rPr lang="en-US" sz="3399" dirty="0">
                <a:solidFill>
                  <a:srgbClr val="3B4366"/>
                </a:solidFill>
                <a:latin typeface="Muli" panose="020B0604020202020204" charset="0"/>
                <a:ea typeface="Noto Serif Display"/>
                <a:cs typeface="Noto Serif Display"/>
                <a:sym typeface="Noto Serif Display"/>
              </a:rPr>
              <a:t>Khai </a:t>
            </a:r>
            <a:r>
              <a:rPr lang="en-US" sz="3399" dirty="0" err="1">
                <a:solidFill>
                  <a:srgbClr val="3B4366"/>
                </a:solidFill>
                <a:latin typeface="Muli" panose="020B0604020202020204" charset="0"/>
                <a:ea typeface="Noto Serif Display"/>
                <a:cs typeface="Noto Serif Display"/>
                <a:sym typeface="Noto Serif Display"/>
              </a:rPr>
              <a:t>báo</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các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thư</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viện</a:t>
            </a:r>
            <a:endParaRPr lang="en-US" sz="3399" dirty="0">
              <a:solidFill>
                <a:srgbClr val="3B4366"/>
              </a:solidFill>
              <a:latin typeface="Muli" panose="020B0604020202020204" charset="0"/>
              <a:ea typeface="Noto Serif Display"/>
              <a:cs typeface="Noto Serif Display"/>
              <a:sym typeface="Noto Serif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3965592"/>
            <a:ext cx="8017054" cy="1790566"/>
          </a:xfrm>
          <a:custGeom>
            <a:avLst/>
            <a:gdLst/>
            <a:ahLst/>
            <a:cxnLst/>
            <a:rect l="l" t="t" r="r" b="b"/>
            <a:pathLst>
              <a:path w="8017054" h="1790566">
                <a:moveTo>
                  <a:pt x="0" y="0"/>
                </a:moveTo>
                <a:lnTo>
                  <a:pt x="8017054" y="0"/>
                </a:lnTo>
                <a:lnTo>
                  <a:pt x="8017054" y="1790566"/>
                </a:lnTo>
                <a:lnTo>
                  <a:pt x="0" y="1790566"/>
                </a:lnTo>
                <a:lnTo>
                  <a:pt x="0" y="0"/>
                </a:lnTo>
                <a:close/>
              </a:path>
            </a:pathLst>
          </a:custGeom>
          <a:blipFill>
            <a:blip r:embed="rId4"/>
            <a:stretch>
              <a:fillRect r="-18241"/>
            </a:stretch>
          </a:blipFill>
        </p:spPr>
      </p:sp>
      <p:sp>
        <p:nvSpPr>
          <p:cNvPr id="14" name="Freeform 14"/>
          <p:cNvSpPr/>
          <p:nvPr/>
        </p:nvSpPr>
        <p:spPr>
          <a:xfrm>
            <a:off x="9398538" y="3558806"/>
            <a:ext cx="5704298" cy="5739081"/>
          </a:xfrm>
          <a:custGeom>
            <a:avLst/>
            <a:gdLst/>
            <a:ahLst/>
            <a:cxnLst/>
            <a:rect l="l" t="t" r="r" b="b"/>
            <a:pathLst>
              <a:path w="5704298" h="5739081">
                <a:moveTo>
                  <a:pt x="0" y="0"/>
                </a:moveTo>
                <a:lnTo>
                  <a:pt x="5704299" y="0"/>
                </a:lnTo>
                <a:lnTo>
                  <a:pt x="5704299" y="5739081"/>
                </a:lnTo>
                <a:lnTo>
                  <a:pt x="0" y="5739081"/>
                </a:lnTo>
                <a:lnTo>
                  <a:pt x="0" y="0"/>
                </a:lnTo>
                <a:close/>
              </a:path>
            </a:pathLst>
          </a:custGeom>
          <a:blipFill>
            <a:blip r:embed="rId5"/>
            <a:stretch>
              <a:fillRect/>
            </a:stretch>
          </a:blipFill>
        </p:spPr>
      </p:sp>
      <p:sp>
        <p:nvSpPr>
          <p:cNvPr id="15" name="TextBox 15"/>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6" name="TextBox 16"/>
          <p:cNvSpPr txBox="1"/>
          <p:nvPr/>
        </p:nvSpPr>
        <p:spPr>
          <a:xfrm>
            <a:off x="-152400" y="2938829"/>
            <a:ext cx="7391400" cy="580390"/>
          </a:xfrm>
          <a:prstGeom prst="rect">
            <a:avLst/>
          </a:prstGeom>
        </p:spPr>
        <p:txBody>
          <a:bodyPr wrap="square"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Đọc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dữ</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liệu</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từ</a:t>
            </a:r>
            <a:r>
              <a:rPr lang="en-US" sz="3399" dirty="0">
                <a:solidFill>
                  <a:srgbClr val="3B4366"/>
                </a:solidFill>
                <a:latin typeface="Muli" panose="020B0604020202020204" charset="0"/>
                <a:ea typeface="Noto Serif Display"/>
                <a:cs typeface="Noto Serif Display"/>
                <a:sym typeface="Noto Serif Display"/>
              </a:rPr>
              <a:t> file csv</a:t>
            </a:r>
          </a:p>
        </p:txBody>
      </p:sp>
      <p:sp>
        <p:nvSpPr>
          <p:cNvPr id="17" name="TextBox 17"/>
          <p:cNvSpPr txBox="1"/>
          <p:nvPr/>
        </p:nvSpPr>
        <p:spPr>
          <a:xfrm>
            <a:off x="8715351" y="2740006"/>
            <a:ext cx="7070671" cy="580390"/>
          </a:xfrm>
          <a:prstGeom prst="rect">
            <a:avLst/>
          </a:prstGeom>
        </p:spPr>
        <p:txBody>
          <a:bodyPr lIns="0" tIns="0" rIns="0" bIns="0" rtlCol="0" anchor="t">
            <a:spAutoFit/>
          </a:bodyPr>
          <a:lstStyle/>
          <a:p>
            <a:pPr algn="ctr">
              <a:lnSpc>
                <a:spcPts val="4759"/>
              </a:lnSpc>
            </a:pPr>
            <a:r>
              <a:rPr lang="en-US" sz="3399" dirty="0">
                <a:solidFill>
                  <a:srgbClr val="3B4366"/>
                </a:solidFill>
                <a:latin typeface="Muli" panose="020B0604020202020204" charset="0"/>
                <a:ea typeface="Noto Serif Display"/>
                <a:cs typeface="Noto Serif Display"/>
                <a:sym typeface="Noto Serif Display"/>
              </a:rPr>
              <a:t>Thông tin </a:t>
            </a:r>
            <a:r>
              <a:rPr lang="en-US" sz="3399" dirty="0" err="1">
                <a:solidFill>
                  <a:srgbClr val="3B4366"/>
                </a:solidFill>
                <a:latin typeface="Muli" panose="020B0604020202020204" charset="0"/>
                <a:ea typeface="Noto Serif Display"/>
                <a:cs typeface="Noto Serif Display"/>
                <a:sym typeface="Noto Serif Display"/>
              </a:rPr>
              <a:t>dữ</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liệu</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trong</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dataframe</a:t>
            </a:r>
            <a:endParaRPr lang="en-US" sz="3399" dirty="0">
              <a:solidFill>
                <a:srgbClr val="3B4366"/>
              </a:solidFill>
              <a:latin typeface="Muli" panose="020B0604020202020204" charset="0"/>
              <a:ea typeface="Noto Serif Display"/>
              <a:cs typeface="Noto Serif Display"/>
              <a:sym typeface="Noto Serif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3279943"/>
            <a:ext cx="11301259" cy="3008960"/>
          </a:xfrm>
          <a:custGeom>
            <a:avLst/>
            <a:gdLst/>
            <a:ahLst/>
            <a:cxnLst/>
            <a:rect l="l" t="t" r="r" b="b"/>
            <a:pathLst>
              <a:path w="11301259" h="3008960">
                <a:moveTo>
                  <a:pt x="0" y="0"/>
                </a:moveTo>
                <a:lnTo>
                  <a:pt x="11301259" y="0"/>
                </a:lnTo>
                <a:lnTo>
                  <a:pt x="11301259" y="3008960"/>
                </a:lnTo>
                <a:lnTo>
                  <a:pt x="0" y="3008960"/>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5" name="TextBox 15"/>
          <p:cNvSpPr txBox="1"/>
          <p:nvPr/>
        </p:nvSpPr>
        <p:spPr>
          <a:xfrm>
            <a:off x="1028700" y="6841540"/>
            <a:ext cx="6384528"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Noto Serif Display"/>
                <a:ea typeface="Noto Serif Display"/>
                <a:cs typeface="Noto Serif Display"/>
                <a:sym typeface="Noto Serif Display"/>
              </a:rPr>
              <a:t>x : </a:t>
            </a:r>
            <a:r>
              <a:rPr lang="en-US" sz="3399" dirty="0" err="1">
                <a:solidFill>
                  <a:srgbClr val="000000"/>
                </a:solidFill>
                <a:latin typeface="Noto Serif Display"/>
                <a:ea typeface="Noto Serif Display"/>
                <a:cs typeface="Noto Serif Display"/>
                <a:sym typeface="Noto Serif Display"/>
              </a:rPr>
              <a:t>dataframe</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chứa</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các</a:t>
            </a:r>
            <a:r>
              <a:rPr lang="en-US" sz="3399" dirty="0">
                <a:solidFill>
                  <a:srgbClr val="000000"/>
                </a:solidFill>
                <a:latin typeface="Noto Serif Display"/>
                <a:ea typeface="Noto Serif Display"/>
                <a:cs typeface="Noto Serif Display"/>
                <a:sym typeface="Noto Serif Display"/>
              </a:rPr>
              <a:t> features</a:t>
            </a:r>
          </a:p>
          <a:p>
            <a:pPr algn="ctr">
              <a:lnSpc>
                <a:spcPts val="4759"/>
              </a:lnSpc>
            </a:pPr>
            <a:r>
              <a:rPr lang="en-US" sz="3399" dirty="0">
                <a:solidFill>
                  <a:srgbClr val="000000"/>
                </a:solidFill>
                <a:latin typeface="Noto Serif Display"/>
                <a:ea typeface="Noto Serif Display"/>
                <a:cs typeface="Noto Serif Display"/>
                <a:sym typeface="Noto Serif Display"/>
              </a:rPr>
              <a:t>y: </a:t>
            </a:r>
            <a:r>
              <a:rPr lang="en-US" sz="3399" dirty="0" err="1">
                <a:solidFill>
                  <a:srgbClr val="000000"/>
                </a:solidFill>
                <a:latin typeface="Noto Serif Display"/>
                <a:ea typeface="Noto Serif Display"/>
                <a:cs typeface="Noto Serif Display"/>
                <a:sym typeface="Noto Serif Display"/>
              </a:rPr>
              <a:t>dataframe</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chứa</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nhãn</a:t>
            </a:r>
            <a:r>
              <a:rPr lang="en-US" sz="3399" dirty="0">
                <a:solidFill>
                  <a:srgbClr val="000000"/>
                </a:solidFill>
                <a:latin typeface="Noto Serif Display"/>
                <a:ea typeface="Noto Serif Display"/>
                <a:cs typeface="Noto Serif Display"/>
                <a:sym typeface="Noto Serif Display"/>
              </a:rPr>
              <a:t> target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08722" y="4950627"/>
            <a:ext cx="15545256" cy="1603708"/>
          </a:xfrm>
          <a:custGeom>
            <a:avLst/>
            <a:gdLst/>
            <a:ahLst/>
            <a:cxnLst/>
            <a:rect l="l" t="t" r="r" b="b"/>
            <a:pathLst>
              <a:path w="16037081" h="1603708">
                <a:moveTo>
                  <a:pt x="0" y="0"/>
                </a:moveTo>
                <a:lnTo>
                  <a:pt x="16037081" y="0"/>
                </a:lnTo>
                <a:lnTo>
                  <a:pt x="16037081" y="1603709"/>
                </a:lnTo>
                <a:lnTo>
                  <a:pt x="0" y="1603709"/>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5" name="TextBox 15"/>
          <p:cNvSpPr txBox="1"/>
          <p:nvPr/>
        </p:nvSpPr>
        <p:spPr>
          <a:xfrm>
            <a:off x="25400" y="3209493"/>
            <a:ext cx="12064894" cy="580390"/>
          </a:xfrm>
          <a:prstGeom prst="rect">
            <a:avLst/>
          </a:prstGeom>
        </p:spPr>
        <p:txBody>
          <a:bodyPr wrap="square"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Thực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hiện</a:t>
            </a:r>
            <a:r>
              <a:rPr lang="en-US" sz="3399" dirty="0">
                <a:solidFill>
                  <a:srgbClr val="3B4366"/>
                </a:solidFill>
                <a:latin typeface="Muli" panose="020B0604020202020204" charset="0"/>
                <a:ea typeface="Noto Serif Display"/>
                <a:cs typeface="Noto Serif Display"/>
                <a:sym typeface="Noto Serif Display"/>
              </a:rPr>
              <a:t> training </a:t>
            </a:r>
            <a:r>
              <a:rPr lang="en-US" sz="3399" dirty="0" err="1">
                <a:solidFill>
                  <a:srgbClr val="3B4366"/>
                </a:solidFill>
                <a:latin typeface="Muli" panose="020B0604020202020204" charset="0"/>
                <a:ea typeface="Noto Serif Display"/>
                <a:cs typeface="Noto Serif Display"/>
                <a:sym typeface="Noto Serif Display"/>
              </a:rPr>
              <a:t>bằng</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thuật</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toán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RandomForest</a:t>
            </a:r>
            <a:endParaRPr lang="en-US" sz="3399" dirty="0">
              <a:solidFill>
                <a:srgbClr val="3B4366"/>
              </a:solidFill>
              <a:latin typeface="Muli" panose="020B0604020202020204" charset="0"/>
              <a:ea typeface="Noto Serif Display"/>
              <a:cs typeface="Noto Serif Display"/>
              <a:sym typeface="Noto Serif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57400" y="4147317"/>
            <a:ext cx="10910593" cy="4719391"/>
          </a:xfrm>
          <a:custGeom>
            <a:avLst/>
            <a:gdLst/>
            <a:ahLst/>
            <a:cxnLst/>
            <a:rect l="l" t="t" r="r" b="b"/>
            <a:pathLst>
              <a:path w="10910593" h="4719391">
                <a:moveTo>
                  <a:pt x="0" y="0"/>
                </a:moveTo>
                <a:lnTo>
                  <a:pt x="10910593" y="0"/>
                </a:lnTo>
                <a:lnTo>
                  <a:pt x="10910593" y="4719392"/>
                </a:lnTo>
                <a:lnTo>
                  <a:pt x="0" y="4719392"/>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5" name="TextBox 15"/>
          <p:cNvSpPr txBox="1"/>
          <p:nvPr/>
        </p:nvSpPr>
        <p:spPr>
          <a:xfrm>
            <a:off x="-914400" y="3199598"/>
            <a:ext cx="8260257" cy="580390"/>
          </a:xfrm>
          <a:prstGeom prst="rect">
            <a:avLst/>
          </a:prstGeom>
        </p:spPr>
        <p:txBody>
          <a:bodyPr wrap="square"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Kết</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quả</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huấn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luyện</a:t>
            </a:r>
            <a:endParaRPr lang="en-US" sz="3399" dirty="0">
              <a:solidFill>
                <a:srgbClr val="3B4366"/>
              </a:solidFill>
              <a:latin typeface="Muli" panose="020B0604020202020204" charset="0"/>
              <a:ea typeface="Noto Serif Display"/>
              <a:cs typeface="Noto Serif Display"/>
              <a:sym typeface="Noto Serif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94950" y="4686300"/>
            <a:ext cx="10442767" cy="2276711"/>
          </a:xfrm>
          <a:custGeom>
            <a:avLst/>
            <a:gdLst/>
            <a:ahLst/>
            <a:cxnLst/>
            <a:rect l="l" t="t" r="r" b="b"/>
            <a:pathLst>
              <a:path w="10442767" h="2276711">
                <a:moveTo>
                  <a:pt x="0" y="0"/>
                </a:moveTo>
                <a:lnTo>
                  <a:pt x="10442767" y="0"/>
                </a:lnTo>
                <a:lnTo>
                  <a:pt x="10442767" y="2276711"/>
                </a:lnTo>
                <a:lnTo>
                  <a:pt x="0" y="2276711"/>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3.3 Model Heart</a:t>
            </a:r>
          </a:p>
        </p:txBody>
      </p:sp>
      <p:sp>
        <p:nvSpPr>
          <p:cNvPr id="15" name="TextBox 15"/>
          <p:cNvSpPr txBox="1"/>
          <p:nvPr/>
        </p:nvSpPr>
        <p:spPr>
          <a:xfrm>
            <a:off x="914400" y="3176380"/>
            <a:ext cx="10442767" cy="580390"/>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Lưu</a:t>
            </a:r>
            <a:r>
              <a:rPr lang="en-US" sz="3399" dirty="0">
                <a:solidFill>
                  <a:srgbClr val="3B4366"/>
                </a:solidFill>
                <a:latin typeface="Muli" panose="020B0604020202020204" charset="0"/>
                <a:ea typeface="Noto Serif Display"/>
                <a:cs typeface="Noto Serif Display"/>
                <a:sym typeface="Noto Serif Display"/>
              </a:rPr>
              <a:t> model </a:t>
            </a:r>
            <a:r>
              <a:rPr lang="en-US" sz="3399" dirty="0" err="1">
                <a:solidFill>
                  <a:srgbClr val="3B4366"/>
                </a:solidFill>
                <a:latin typeface="Muli" panose="020B0604020202020204" charset="0"/>
                <a:ea typeface="Noto Serif Display"/>
                <a:cs typeface="Noto Serif Display"/>
                <a:sym typeface="Noto Serif Display"/>
              </a:rPr>
              <a:t>đã</a:t>
            </a:r>
            <a:r>
              <a:rPr lang="en-US" sz="3399" dirty="0">
                <a:solidFill>
                  <a:srgbClr val="3B4366"/>
                </a:solidFill>
                <a:latin typeface="Muli" panose="020B0604020202020204" charset="0"/>
                <a:ea typeface="Noto Serif Display"/>
                <a:cs typeface="Noto Serif Display"/>
                <a:sym typeface="Noto Serif Display"/>
              </a:rPr>
              <a:t> training </a:t>
            </a:r>
            <a:r>
              <a:rPr lang="en-US" sz="3399" dirty="0" err="1">
                <a:solidFill>
                  <a:srgbClr val="3B4366"/>
                </a:solidFill>
                <a:latin typeface="Muli" panose="020B0604020202020204" charset="0"/>
                <a:ea typeface="Noto Serif Display"/>
                <a:cs typeface="Noto Serif Display"/>
                <a:sym typeface="Noto Serif Display"/>
              </a:rPr>
              <a:t>vào</a:t>
            </a:r>
            <a:r>
              <a:rPr lang="en-US" sz="3399" dirty="0">
                <a:solidFill>
                  <a:srgbClr val="3B4366"/>
                </a:solidFill>
                <a:latin typeface="Muli" panose="020B0604020202020204" charset="0"/>
                <a:ea typeface="Noto Serif Display"/>
                <a:cs typeface="Noto Serif Display"/>
                <a:sym typeface="Noto Serif Display"/>
              </a:rPr>
              <a:t> file .</a:t>
            </a:r>
            <a:r>
              <a:rPr lang="en-US" sz="3399" dirty="0" err="1">
                <a:solidFill>
                  <a:srgbClr val="3B4366"/>
                </a:solidFill>
                <a:latin typeface="Muli" panose="020B0604020202020204" charset="0"/>
                <a:ea typeface="Noto Serif Display"/>
                <a:cs typeface="Noto Serif Display"/>
                <a:sym typeface="Noto Serif Display"/>
              </a:rPr>
              <a:t>pkl</a:t>
            </a:r>
            <a:endParaRPr lang="en-US" sz="3399" dirty="0">
              <a:solidFill>
                <a:srgbClr val="3B4366"/>
              </a:solidFill>
              <a:latin typeface="Muli" panose="020B0604020202020204" charset="0"/>
              <a:ea typeface="Noto Serif Display"/>
              <a:cs typeface="Noto Serif Display"/>
              <a:sym typeface="Noto Serif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669923" y="1913424"/>
            <a:ext cx="5633614" cy="3963777"/>
            <a:chOff x="0" y="0"/>
            <a:chExt cx="974656" cy="685762"/>
          </a:xfrm>
        </p:grpSpPr>
        <p:sp>
          <p:nvSpPr>
            <p:cNvPr id="3" name="Freeform 3"/>
            <p:cNvSpPr/>
            <p:nvPr/>
          </p:nvSpPr>
          <p:spPr>
            <a:xfrm>
              <a:off x="0" y="0"/>
              <a:ext cx="974656" cy="685762"/>
            </a:xfrm>
            <a:custGeom>
              <a:avLst/>
              <a:gdLst/>
              <a:ahLst/>
              <a:cxnLst/>
              <a:rect l="l" t="t" r="r" b="b"/>
              <a:pathLst>
                <a:path w="974656" h="685762">
                  <a:moveTo>
                    <a:pt x="0" y="0"/>
                  </a:moveTo>
                  <a:lnTo>
                    <a:pt x="974656" y="0"/>
                  </a:lnTo>
                  <a:lnTo>
                    <a:pt x="974656" y="685762"/>
                  </a:lnTo>
                  <a:lnTo>
                    <a:pt x="0" y="685762"/>
                  </a:lnTo>
                  <a:close/>
                </a:path>
              </a:pathLst>
            </a:custGeom>
            <a:blipFill>
              <a:blip r:embed="rId2"/>
              <a:stretch>
                <a:fillRect l="-2802" r="-2802"/>
              </a:stretch>
            </a:blipFill>
          </p:spPr>
        </p:sp>
      </p:grpSp>
      <p:grpSp>
        <p:nvGrpSpPr>
          <p:cNvPr id="4" name="Group 4"/>
          <p:cNvGrpSpPr/>
          <p:nvPr/>
        </p:nvGrpSpPr>
        <p:grpSpPr>
          <a:xfrm>
            <a:off x="3617987" y="5143500"/>
            <a:ext cx="4222060" cy="3645124"/>
            <a:chOff x="0" y="0"/>
            <a:chExt cx="904680" cy="781058"/>
          </a:xfrm>
        </p:grpSpPr>
        <p:sp>
          <p:nvSpPr>
            <p:cNvPr id="5" name="Freeform 5"/>
            <p:cNvSpPr/>
            <p:nvPr/>
          </p:nvSpPr>
          <p:spPr>
            <a:xfrm>
              <a:off x="0" y="0"/>
              <a:ext cx="904680" cy="781058"/>
            </a:xfrm>
            <a:custGeom>
              <a:avLst/>
              <a:gdLst/>
              <a:ahLst/>
              <a:cxnLst/>
              <a:rect l="l" t="t" r="r" b="b"/>
              <a:pathLst>
                <a:path w="904680" h="781058">
                  <a:moveTo>
                    <a:pt x="0" y="0"/>
                  </a:moveTo>
                  <a:lnTo>
                    <a:pt x="904680" y="0"/>
                  </a:lnTo>
                  <a:lnTo>
                    <a:pt x="904680" y="781058"/>
                  </a:lnTo>
                  <a:lnTo>
                    <a:pt x="0" y="781058"/>
                  </a:lnTo>
                  <a:close/>
                </a:path>
              </a:pathLst>
            </a:custGeom>
            <a:blipFill>
              <a:blip r:embed="rId3"/>
              <a:stretch>
                <a:fillRect l="-14791" r="-14791"/>
              </a:stretch>
            </a:blipFill>
          </p:spPr>
        </p:sp>
      </p:grpSp>
      <p:grpSp>
        <p:nvGrpSpPr>
          <p:cNvPr id="6" name="Group 6"/>
          <p:cNvGrpSpPr/>
          <p:nvPr/>
        </p:nvGrpSpPr>
        <p:grpSpPr>
          <a:xfrm>
            <a:off x="8185567" y="3767731"/>
            <a:ext cx="9302620" cy="1980650"/>
            <a:chOff x="0" y="0"/>
            <a:chExt cx="826504" cy="175974"/>
          </a:xfrm>
        </p:grpSpPr>
        <p:sp>
          <p:nvSpPr>
            <p:cNvPr id="7" name="Freeform 7"/>
            <p:cNvSpPr/>
            <p:nvPr/>
          </p:nvSpPr>
          <p:spPr>
            <a:xfrm>
              <a:off x="0" y="0"/>
              <a:ext cx="826504" cy="175974"/>
            </a:xfrm>
            <a:custGeom>
              <a:avLst/>
              <a:gdLst/>
              <a:ahLst/>
              <a:cxnLst/>
              <a:rect l="l" t="t" r="r" b="b"/>
              <a:pathLst>
                <a:path w="826504" h="175974">
                  <a:moveTo>
                    <a:pt x="29960" y="0"/>
                  </a:moveTo>
                  <a:lnTo>
                    <a:pt x="796543" y="0"/>
                  </a:lnTo>
                  <a:cubicBezTo>
                    <a:pt x="804489" y="0"/>
                    <a:pt x="812110" y="3157"/>
                    <a:pt x="817728" y="8775"/>
                  </a:cubicBezTo>
                  <a:cubicBezTo>
                    <a:pt x="823347" y="14394"/>
                    <a:pt x="826504" y="22014"/>
                    <a:pt x="826504" y="29960"/>
                  </a:cubicBezTo>
                  <a:lnTo>
                    <a:pt x="826504" y="146013"/>
                  </a:lnTo>
                  <a:cubicBezTo>
                    <a:pt x="826504" y="162560"/>
                    <a:pt x="813090" y="175974"/>
                    <a:pt x="796543" y="175974"/>
                  </a:cubicBezTo>
                  <a:lnTo>
                    <a:pt x="29960" y="175974"/>
                  </a:lnTo>
                  <a:cubicBezTo>
                    <a:pt x="22014" y="175974"/>
                    <a:pt x="14394" y="172817"/>
                    <a:pt x="8775" y="167198"/>
                  </a:cubicBezTo>
                  <a:cubicBezTo>
                    <a:pt x="3157" y="161580"/>
                    <a:pt x="0" y="153959"/>
                    <a:pt x="0" y="146013"/>
                  </a:cubicBezTo>
                  <a:lnTo>
                    <a:pt x="0" y="29960"/>
                  </a:lnTo>
                  <a:cubicBezTo>
                    <a:pt x="0" y="22014"/>
                    <a:pt x="3157" y="14394"/>
                    <a:pt x="8775" y="8775"/>
                  </a:cubicBezTo>
                  <a:cubicBezTo>
                    <a:pt x="14394" y="3157"/>
                    <a:pt x="22014" y="0"/>
                    <a:pt x="29960"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8" name="TextBox 8"/>
            <p:cNvSpPr txBox="1"/>
            <p:nvPr/>
          </p:nvSpPr>
          <p:spPr>
            <a:xfrm>
              <a:off x="0" y="19050"/>
              <a:ext cx="826504" cy="156924"/>
            </a:xfrm>
            <a:prstGeom prst="rect">
              <a:avLst/>
            </a:prstGeom>
          </p:spPr>
          <p:txBody>
            <a:bodyPr lIns="50800" tIns="50800" rIns="50800" bIns="50800" rtlCol="0" anchor="ctr"/>
            <a:lstStyle/>
            <a:p>
              <a:pPr algn="ctr">
                <a:lnSpc>
                  <a:spcPts val="2089"/>
                </a:lnSpc>
              </a:pPr>
              <a:endParaRPr/>
            </a:p>
          </p:txBody>
        </p:sp>
      </p:grpSp>
      <p:sp>
        <p:nvSpPr>
          <p:cNvPr id="9" name="TextBox 9"/>
          <p:cNvSpPr txBox="1"/>
          <p:nvPr/>
        </p:nvSpPr>
        <p:spPr>
          <a:xfrm>
            <a:off x="9356745" y="4353203"/>
            <a:ext cx="6581017" cy="589830"/>
          </a:xfrm>
          <a:prstGeom prst="rect">
            <a:avLst/>
          </a:prstGeom>
        </p:spPr>
        <p:txBody>
          <a:bodyPr lIns="0" tIns="0" rIns="0" bIns="0" rtlCol="0" anchor="t">
            <a:spAutoFit/>
          </a:bodyPr>
          <a:lstStyle/>
          <a:p>
            <a:pPr marL="0" lvl="0" indent="0" algn="l">
              <a:lnSpc>
                <a:spcPts val="4662"/>
              </a:lnSpc>
              <a:spcBef>
                <a:spcPct val="0"/>
              </a:spcBef>
            </a:pPr>
            <a:r>
              <a:rPr lang="en-US" sz="3885" b="1" spc="194">
                <a:solidFill>
                  <a:srgbClr val="FFFFFF"/>
                </a:solidFill>
                <a:latin typeface="Open Sans 2 Ultra-Bold"/>
                <a:ea typeface="Open Sans 2 Ultra-Bold"/>
                <a:cs typeface="Open Sans 2 Ultra-Bold"/>
                <a:sym typeface="Open Sans 2 Ultra-Bold"/>
              </a:rPr>
              <a:t>4. Xây dựng giao diện</a:t>
            </a:r>
          </a:p>
        </p:txBody>
      </p:sp>
      <p:grpSp>
        <p:nvGrpSpPr>
          <p:cNvPr id="10" name="Group 10"/>
          <p:cNvGrpSpPr/>
          <p:nvPr/>
        </p:nvGrpSpPr>
        <p:grpSpPr>
          <a:xfrm>
            <a:off x="1685384" y="8652977"/>
            <a:ext cx="1815970" cy="605323"/>
            <a:chOff x="0" y="0"/>
            <a:chExt cx="2421294" cy="807098"/>
          </a:xfrm>
        </p:grpSpPr>
        <p:grpSp>
          <p:nvGrpSpPr>
            <p:cNvPr id="11" name="Group 11"/>
            <p:cNvGrpSpPr/>
            <p:nvPr/>
          </p:nvGrpSpPr>
          <p:grpSpPr>
            <a:xfrm>
              <a:off x="0" y="0"/>
              <a:ext cx="1614196" cy="807098"/>
              <a:chOff x="0" y="0"/>
              <a:chExt cx="812800" cy="406400"/>
            </a:xfrm>
          </p:grpSpPr>
          <p:sp>
            <p:nvSpPr>
              <p:cNvPr id="12" name="Freeform 1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3" name="TextBox 13"/>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4" name="Group 14"/>
            <p:cNvGrpSpPr/>
            <p:nvPr/>
          </p:nvGrpSpPr>
          <p:grpSpPr>
            <a:xfrm>
              <a:off x="1614196" y="0"/>
              <a:ext cx="807098" cy="807098"/>
              <a:chOff x="0" y="0"/>
              <a:chExt cx="406400" cy="406400"/>
            </a:xfrm>
          </p:grpSpPr>
          <p:sp>
            <p:nvSpPr>
              <p:cNvPr id="15" name="Freeform 15"/>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6" name="TextBox 16"/>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2250484" y="3565278"/>
            <a:ext cx="5008816" cy="3685774"/>
            <a:chOff x="0" y="0"/>
            <a:chExt cx="657618" cy="483913"/>
          </a:xfrm>
        </p:grpSpPr>
        <p:sp>
          <p:nvSpPr>
            <p:cNvPr id="3" name="Freeform 3"/>
            <p:cNvSpPr/>
            <p:nvPr/>
          </p:nvSpPr>
          <p:spPr>
            <a:xfrm>
              <a:off x="0" y="0"/>
              <a:ext cx="657618" cy="483913"/>
            </a:xfrm>
            <a:custGeom>
              <a:avLst/>
              <a:gdLst/>
              <a:ahLst/>
              <a:cxnLst/>
              <a:rect l="l" t="t" r="r" b="b"/>
              <a:pathLst>
                <a:path w="657618" h="483913">
                  <a:moveTo>
                    <a:pt x="0" y="0"/>
                  </a:moveTo>
                  <a:lnTo>
                    <a:pt x="657618" y="0"/>
                  </a:lnTo>
                  <a:lnTo>
                    <a:pt x="657618" y="483913"/>
                  </a:lnTo>
                  <a:lnTo>
                    <a:pt x="0" y="483913"/>
                  </a:lnTo>
                  <a:close/>
                </a:path>
              </a:pathLst>
            </a:custGeom>
            <a:blipFill>
              <a:blip r:embed="rId2"/>
              <a:stretch>
                <a:fillRect l="-5189" r="-5189"/>
              </a:stretch>
            </a:blipFill>
          </p:spPr>
        </p:sp>
      </p:grpSp>
      <p:grpSp>
        <p:nvGrpSpPr>
          <p:cNvPr id="4" name="Group 4"/>
          <p:cNvGrpSpPr/>
          <p:nvPr/>
        </p:nvGrpSpPr>
        <p:grpSpPr>
          <a:xfrm>
            <a:off x="1028700" y="1028700"/>
            <a:ext cx="6320517" cy="1818571"/>
            <a:chOff x="0" y="0"/>
            <a:chExt cx="681842" cy="196183"/>
          </a:xfrm>
        </p:grpSpPr>
        <p:sp>
          <p:nvSpPr>
            <p:cNvPr id="5" name="Freeform 5"/>
            <p:cNvSpPr/>
            <p:nvPr/>
          </p:nvSpPr>
          <p:spPr>
            <a:xfrm>
              <a:off x="0" y="0"/>
              <a:ext cx="681842" cy="196183"/>
            </a:xfrm>
            <a:custGeom>
              <a:avLst/>
              <a:gdLst/>
              <a:ahLst/>
              <a:cxnLst/>
              <a:rect l="l" t="t" r="r" b="b"/>
              <a:pathLst>
                <a:path w="681842" h="196183">
                  <a:moveTo>
                    <a:pt x="44096" y="0"/>
                  </a:moveTo>
                  <a:lnTo>
                    <a:pt x="637746" y="0"/>
                  </a:lnTo>
                  <a:cubicBezTo>
                    <a:pt x="649441" y="0"/>
                    <a:pt x="660657" y="4646"/>
                    <a:pt x="668926" y="12915"/>
                  </a:cubicBezTo>
                  <a:cubicBezTo>
                    <a:pt x="677196" y="21185"/>
                    <a:pt x="681842" y="32401"/>
                    <a:pt x="681842" y="44096"/>
                  </a:cubicBezTo>
                  <a:lnTo>
                    <a:pt x="681842" y="152087"/>
                  </a:lnTo>
                  <a:cubicBezTo>
                    <a:pt x="681842" y="176441"/>
                    <a:pt x="662099" y="196183"/>
                    <a:pt x="637746" y="196183"/>
                  </a:cubicBezTo>
                  <a:lnTo>
                    <a:pt x="44096" y="196183"/>
                  </a:lnTo>
                  <a:cubicBezTo>
                    <a:pt x="32401" y="196183"/>
                    <a:pt x="21185" y="191537"/>
                    <a:pt x="12915" y="183268"/>
                  </a:cubicBezTo>
                  <a:cubicBezTo>
                    <a:pt x="4646" y="174998"/>
                    <a:pt x="0" y="163782"/>
                    <a:pt x="0" y="152087"/>
                  </a:cubicBezTo>
                  <a:lnTo>
                    <a:pt x="0" y="44096"/>
                  </a:lnTo>
                  <a:cubicBezTo>
                    <a:pt x="0" y="19742"/>
                    <a:pt x="19742" y="0"/>
                    <a:pt x="4409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681842" cy="177133"/>
            </a:xfrm>
            <a:prstGeom prst="rect">
              <a:avLst/>
            </a:prstGeom>
          </p:spPr>
          <p:txBody>
            <a:bodyPr lIns="50800" tIns="50800" rIns="50800" bIns="50800" rtlCol="0" anchor="ctr"/>
            <a:lstStyle/>
            <a:p>
              <a:pPr algn="ctr">
                <a:lnSpc>
                  <a:spcPts val="2089"/>
                </a:lnSpc>
              </a:pPr>
              <a:endParaRPr/>
            </a:p>
          </p:txBody>
        </p:sp>
      </p:grpSp>
      <p:sp>
        <p:nvSpPr>
          <p:cNvPr id="7" name="TextBox 7"/>
          <p:cNvSpPr txBox="1"/>
          <p:nvPr/>
        </p:nvSpPr>
        <p:spPr>
          <a:xfrm>
            <a:off x="2149927" y="1638786"/>
            <a:ext cx="5199289" cy="514350"/>
          </a:xfrm>
          <a:prstGeom prst="rect">
            <a:avLst/>
          </a:prstGeom>
        </p:spPr>
        <p:txBody>
          <a:bodyPr lIns="0" tIns="0" rIns="0" bIns="0" rtlCol="0" anchor="t">
            <a:spAutoFit/>
          </a:bodyPr>
          <a:lstStyle/>
          <a:p>
            <a:pPr marL="0" lvl="0" indent="0" algn="l">
              <a:lnSpc>
                <a:spcPts val="4199"/>
              </a:lnSpc>
              <a:spcBef>
                <a:spcPct val="0"/>
              </a:spcBef>
            </a:pPr>
            <a:r>
              <a:rPr lang="en-US" sz="3499" b="1" spc="174">
                <a:solidFill>
                  <a:srgbClr val="FFFFFF"/>
                </a:solidFill>
                <a:latin typeface="Open Sans 2 Ultra-Bold"/>
                <a:ea typeface="Open Sans 2 Ultra-Bold"/>
                <a:cs typeface="Open Sans 2 Ultra-Bold"/>
                <a:sym typeface="Open Sans 2 Ultra-Bold"/>
              </a:rPr>
              <a:t>1.1 Đặt vấn đề</a:t>
            </a:r>
          </a:p>
        </p:txBody>
      </p:sp>
      <p:grpSp>
        <p:nvGrpSpPr>
          <p:cNvPr id="8" name="Group 8"/>
          <p:cNvGrpSpPr/>
          <p:nvPr/>
        </p:nvGrpSpPr>
        <p:grpSpPr>
          <a:xfrm>
            <a:off x="14881469" y="8465690"/>
            <a:ext cx="1585220" cy="792610"/>
            <a:chOff x="0" y="0"/>
            <a:chExt cx="812800" cy="406400"/>
          </a:xfrm>
        </p:grpSpPr>
        <p:sp>
          <p:nvSpPr>
            <p:cNvPr id="9" name="Freeform 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0" name="TextBox 10"/>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1" name="Group 11"/>
          <p:cNvGrpSpPr/>
          <p:nvPr/>
        </p:nvGrpSpPr>
        <p:grpSpPr>
          <a:xfrm>
            <a:off x="16466690" y="8465690"/>
            <a:ext cx="792610" cy="792610"/>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3" name="TextBox 13"/>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sp>
        <p:nvSpPr>
          <p:cNvPr id="14" name="TextBox 14"/>
          <p:cNvSpPr txBox="1"/>
          <p:nvPr/>
        </p:nvSpPr>
        <p:spPr>
          <a:xfrm>
            <a:off x="1028700" y="3868003"/>
            <a:ext cx="10981973" cy="3745864"/>
          </a:xfrm>
          <a:prstGeom prst="rect">
            <a:avLst/>
          </a:prstGeom>
        </p:spPr>
        <p:txBody>
          <a:bodyPr lIns="0" tIns="0" rIns="0" bIns="0" rtlCol="0" anchor="t">
            <a:spAutoFit/>
          </a:bodyPr>
          <a:lstStyle/>
          <a:p>
            <a:pPr algn="l">
              <a:lnSpc>
                <a:spcPts val="3739"/>
              </a:lnSpc>
            </a:pPr>
            <a:r>
              <a:rPr lang="en-US" sz="3399" b="1" spc="67">
                <a:solidFill>
                  <a:srgbClr val="000000"/>
                </a:solidFill>
                <a:latin typeface="Muli Bold"/>
                <a:ea typeface="Muli Bold"/>
                <a:cs typeface="Muli Bold"/>
                <a:sym typeface="Muli Bold"/>
              </a:rPr>
              <a:t>Tầm quan trọng của việc phát hiện sớm:</a:t>
            </a:r>
          </a:p>
          <a:p>
            <a:pPr algn="l">
              <a:lnSpc>
                <a:spcPts val="3299"/>
              </a:lnSpc>
            </a:pPr>
            <a:endParaRPr lang="en-US" sz="3399" b="1" spc="67">
              <a:solidFill>
                <a:srgbClr val="000000"/>
              </a:solidFill>
              <a:latin typeface="Muli Bold"/>
              <a:ea typeface="Muli Bold"/>
              <a:cs typeface="Muli Bold"/>
              <a:sym typeface="Muli Bold"/>
            </a:endParaRP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Việc phát hiện sớm là yếu tố quan trọng nhất giúp giảm thiểu rủi ro của bệnh và mang lại hiệu quả điều trị cao hơn.</a:t>
            </a: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Tuy nhiên, chi phí khám bệnh, thiếu bác sĩ chuyên khoa, và thiếu các công cụ chẩn đoán hiện đại khiến nhiều người không thể tiếp cận dịch vụ y tế kịp thời.</a:t>
            </a:r>
          </a:p>
          <a:p>
            <a:pPr algn="l">
              <a:lnSpc>
                <a:spcPts val="3299"/>
              </a:lnSpc>
              <a:spcBef>
                <a:spcPct val="0"/>
              </a:spcBef>
            </a:pPr>
            <a:endParaRPr lang="en-US" sz="2999" spc="59">
              <a:solidFill>
                <a:srgbClr val="000000"/>
              </a:solidFill>
              <a:latin typeface="Muli"/>
              <a:ea typeface="Muli"/>
              <a:cs typeface="Muli"/>
              <a:sym typeface="Mul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698470" y="3236501"/>
            <a:ext cx="8091967" cy="5399359"/>
          </a:xfrm>
          <a:custGeom>
            <a:avLst/>
            <a:gdLst/>
            <a:ahLst/>
            <a:cxnLst/>
            <a:rect l="l" t="t" r="r" b="b"/>
            <a:pathLst>
              <a:path w="8870295" h="5555022">
                <a:moveTo>
                  <a:pt x="0" y="0"/>
                </a:moveTo>
                <a:lnTo>
                  <a:pt x="8870295" y="0"/>
                </a:lnTo>
                <a:lnTo>
                  <a:pt x="8870295" y="5555022"/>
                </a:lnTo>
                <a:lnTo>
                  <a:pt x="0" y="5555022"/>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5" name="TextBox 15"/>
          <p:cNvSpPr txBox="1"/>
          <p:nvPr/>
        </p:nvSpPr>
        <p:spPr>
          <a:xfrm>
            <a:off x="762000" y="3833229"/>
            <a:ext cx="8851900" cy="5042342"/>
          </a:xfrm>
          <a:prstGeom prst="rect">
            <a:avLst/>
          </a:prstGeom>
        </p:spPr>
        <p:txBody>
          <a:bodyPr wrap="square" lIns="0" tIns="0" rIns="0" bIns="0" rtlCol="0" anchor="t">
            <a:spAutoFit/>
          </a:bodyPr>
          <a:lstStyle/>
          <a:p>
            <a:pPr marL="554275" lvl="1" indent="-277138" algn="l">
              <a:lnSpc>
                <a:spcPts val="3594"/>
              </a:lnSpc>
              <a:buFont typeface="Arial"/>
              <a:buChar char="•"/>
            </a:pPr>
            <a:r>
              <a:rPr lang="en-US" sz="2400" dirty="0" err="1">
                <a:solidFill>
                  <a:srgbClr val="3B4366"/>
                </a:solidFill>
                <a:latin typeface="Open Sans 1"/>
                <a:ea typeface="Open Sans 1"/>
                <a:cs typeface="Open Sans 1"/>
                <a:sym typeface="Open Sans 1"/>
              </a:rPr>
              <a:t>streamlit</a:t>
            </a:r>
            <a:r>
              <a:rPr lang="en-US" sz="2400" dirty="0">
                <a:solidFill>
                  <a:srgbClr val="3B4366"/>
                </a:solidFill>
                <a:latin typeface="Open Sans 1"/>
                <a:ea typeface="Open Sans 1"/>
                <a:cs typeface="Open Sans 1"/>
                <a:sym typeface="Open Sans 1"/>
              </a:rPr>
              <a:t>: Framework </a:t>
            </a:r>
            <a:r>
              <a:rPr lang="en-US" sz="2400" dirty="0" err="1">
                <a:solidFill>
                  <a:srgbClr val="3B4366"/>
                </a:solidFill>
                <a:latin typeface="Open Sans 1"/>
                <a:ea typeface="Open Sans 1"/>
                <a:cs typeface="Open Sans 1"/>
                <a:sym typeface="Open Sans 1"/>
              </a:rPr>
              <a:t>để</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tạo</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ứng</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dụng</a:t>
            </a:r>
            <a:r>
              <a:rPr lang="en-US" sz="2400" dirty="0">
                <a:solidFill>
                  <a:srgbClr val="3B4366"/>
                </a:solidFill>
                <a:latin typeface="Open Sans 1"/>
                <a:ea typeface="Open Sans 1"/>
                <a:cs typeface="Open Sans 1"/>
                <a:sym typeface="Open Sans 1"/>
              </a:rPr>
              <a:t> web </a:t>
            </a:r>
            <a:r>
              <a:rPr lang="en-US" sz="2400" dirty="0" err="1">
                <a:solidFill>
                  <a:srgbClr val="3B4366"/>
                </a:solidFill>
                <a:latin typeface="Open Sans 1"/>
                <a:ea typeface="Open Sans 1"/>
                <a:cs typeface="Open Sans 1"/>
                <a:sym typeface="Open Sans 1"/>
              </a:rPr>
              <a:t>nhanh</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chóng</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err="1">
                <a:solidFill>
                  <a:srgbClr val="3B4366"/>
                </a:solidFill>
                <a:latin typeface="Open Sans 1"/>
                <a:ea typeface="Open Sans 1"/>
                <a:cs typeface="Open Sans 1"/>
                <a:sym typeface="Open Sans 1"/>
              </a:rPr>
              <a:t>streamlit_option_menu</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Thư</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viện</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hỗ</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trợ</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tạo</a:t>
            </a:r>
            <a:r>
              <a:rPr lang="en-US" sz="2400" dirty="0">
                <a:solidFill>
                  <a:srgbClr val="3B4366"/>
                </a:solidFill>
                <a:latin typeface="Open Sans 1"/>
                <a:ea typeface="Open Sans 1"/>
                <a:cs typeface="Open Sans 1"/>
                <a:sym typeface="Open Sans 1"/>
              </a:rPr>
              <a:t> menu </a:t>
            </a:r>
            <a:r>
              <a:rPr lang="en-US" sz="2400" dirty="0" err="1">
                <a:solidFill>
                  <a:srgbClr val="3B4366"/>
                </a:solidFill>
                <a:latin typeface="Open Sans 1"/>
                <a:ea typeface="Open Sans 1"/>
                <a:cs typeface="Open Sans 1"/>
                <a:sym typeface="Open Sans 1"/>
              </a:rPr>
              <a:t>tương</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tác</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a:solidFill>
                  <a:srgbClr val="3B4366"/>
                </a:solidFill>
                <a:latin typeface="Open Sans 1"/>
                <a:ea typeface="Open Sans 1"/>
                <a:cs typeface="Open Sans 1"/>
                <a:sym typeface="Open Sans 1"/>
              </a:rPr>
              <a:t>pickle: </a:t>
            </a:r>
            <a:r>
              <a:rPr lang="en-US" sz="2400" dirty="0" err="1">
                <a:solidFill>
                  <a:srgbClr val="3B4366"/>
                </a:solidFill>
                <a:latin typeface="Open Sans 1"/>
                <a:ea typeface="Open Sans 1"/>
                <a:cs typeface="Open Sans 1"/>
                <a:sym typeface="Open Sans 1"/>
              </a:rPr>
              <a:t>Để</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tải</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và</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sử</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dụng</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các</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mô</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hình</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đã</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được</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huấn</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luyện</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err="1">
                <a:solidFill>
                  <a:srgbClr val="3B4366"/>
                </a:solidFill>
                <a:latin typeface="Open Sans 1"/>
                <a:ea typeface="Open Sans 1"/>
                <a:cs typeface="Open Sans 1"/>
                <a:sym typeface="Open Sans 1"/>
              </a:rPr>
              <a:t>os</a:t>
            </a:r>
            <a:r>
              <a:rPr lang="en-US" sz="2400" dirty="0">
                <a:solidFill>
                  <a:srgbClr val="3B4366"/>
                </a:solidFill>
                <a:latin typeface="Open Sans 1"/>
                <a:ea typeface="Open Sans 1"/>
                <a:cs typeface="Open Sans 1"/>
                <a:sym typeface="Open Sans 1"/>
              </a:rPr>
              <a:t>: Thao </a:t>
            </a:r>
            <a:r>
              <a:rPr lang="en-US" sz="2400" dirty="0" err="1">
                <a:solidFill>
                  <a:srgbClr val="3B4366"/>
                </a:solidFill>
                <a:latin typeface="Open Sans 1"/>
                <a:ea typeface="Open Sans 1"/>
                <a:cs typeface="Open Sans 1"/>
                <a:sym typeface="Open Sans 1"/>
              </a:rPr>
              <a:t>tác</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với</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hệ</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thống</a:t>
            </a:r>
            <a:r>
              <a:rPr lang="en-US" sz="2400" dirty="0">
                <a:solidFill>
                  <a:srgbClr val="3B4366"/>
                </a:solidFill>
                <a:latin typeface="Open Sans 1"/>
                <a:ea typeface="Open Sans 1"/>
                <a:cs typeface="Open Sans 1"/>
                <a:sym typeface="Open Sans 1"/>
              </a:rPr>
              <a:t> file.</a:t>
            </a:r>
          </a:p>
          <a:p>
            <a:pPr marL="554275" lvl="1" indent="-277138" algn="l">
              <a:lnSpc>
                <a:spcPts val="3594"/>
              </a:lnSpc>
              <a:buFont typeface="Arial"/>
              <a:buChar char="•"/>
            </a:pPr>
            <a:r>
              <a:rPr lang="en-US" sz="2400" dirty="0">
                <a:solidFill>
                  <a:srgbClr val="3B4366"/>
                </a:solidFill>
                <a:latin typeface="Open Sans 1"/>
                <a:ea typeface="Open Sans 1"/>
                <a:cs typeface="Open Sans 1"/>
                <a:sym typeface="Open Sans 1"/>
              </a:rPr>
              <a:t>PIL </a:t>
            </a:r>
            <a:r>
              <a:rPr lang="en-US" sz="2400" dirty="0" err="1">
                <a:solidFill>
                  <a:srgbClr val="3B4366"/>
                </a:solidFill>
                <a:latin typeface="Open Sans 1"/>
                <a:ea typeface="Open Sans 1"/>
                <a:cs typeface="Open Sans 1"/>
                <a:sym typeface="Open Sans 1"/>
              </a:rPr>
              <a:t>và</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ImageEnhance</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Xử</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lý</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ảnh</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err="1">
                <a:solidFill>
                  <a:srgbClr val="3B4366"/>
                </a:solidFill>
                <a:latin typeface="Open Sans 1"/>
                <a:ea typeface="Open Sans 1"/>
                <a:cs typeface="Open Sans 1"/>
                <a:sym typeface="Open Sans 1"/>
              </a:rPr>
              <a:t>tensorflow</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keras</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Sử</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dụng</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mô</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hình</a:t>
            </a:r>
            <a:r>
              <a:rPr lang="en-US" sz="2400" dirty="0">
                <a:solidFill>
                  <a:srgbClr val="3B4366"/>
                </a:solidFill>
                <a:latin typeface="Open Sans 1"/>
                <a:ea typeface="Open Sans 1"/>
                <a:cs typeface="Open Sans 1"/>
                <a:sym typeface="Open Sans 1"/>
              </a:rPr>
              <a:t> deep learning </a:t>
            </a:r>
            <a:r>
              <a:rPr lang="en-US" sz="2400" dirty="0" err="1">
                <a:solidFill>
                  <a:srgbClr val="3B4366"/>
                </a:solidFill>
                <a:latin typeface="Open Sans 1"/>
                <a:ea typeface="Open Sans 1"/>
                <a:cs typeface="Open Sans 1"/>
                <a:sym typeface="Open Sans 1"/>
              </a:rPr>
              <a:t>dựa</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trên</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keras</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err="1">
                <a:solidFill>
                  <a:srgbClr val="3B4366"/>
                </a:solidFill>
                <a:latin typeface="Open Sans 1"/>
                <a:ea typeface="Open Sans 1"/>
                <a:cs typeface="Open Sans 1"/>
                <a:sym typeface="Open Sans 1"/>
              </a:rPr>
              <a:t>numpy</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Xử</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lý</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dữ</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liệu</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ảnh</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và</a:t>
            </a:r>
            <a:r>
              <a:rPr lang="en-US" sz="2400" dirty="0">
                <a:solidFill>
                  <a:srgbClr val="3B4366"/>
                </a:solidFill>
                <a:latin typeface="Open Sans 1"/>
                <a:ea typeface="Open Sans 1"/>
                <a:cs typeface="Open Sans 1"/>
                <a:sym typeface="Open Sans 1"/>
              </a:rPr>
              <a:t> ma </a:t>
            </a:r>
            <a:r>
              <a:rPr lang="en-US" sz="2400" dirty="0" err="1">
                <a:solidFill>
                  <a:srgbClr val="3B4366"/>
                </a:solidFill>
                <a:latin typeface="Open Sans 1"/>
                <a:ea typeface="Open Sans 1"/>
                <a:cs typeface="Open Sans 1"/>
                <a:sym typeface="Open Sans 1"/>
              </a:rPr>
              <a:t>trận</a:t>
            </a:r>
            <a:r>
              <a:rPr lang="en-US" sz="2400" dirty="0">
                <a:solidFill>
                  <a:srgbClr val="3B4366"/>
                </a:solidFill>
                <a:latin typeface="Open Sans 1"/>
                <a:ea typeface="Open Sans 1"/>
                <a:cs typeface="Open Sans 1"/>
                <a:sym typeface="Open Sans 1"/>
              </a:rPr>
              <a:t>.</a:t>
            </a:r>
          </a:p>
          <a:p>
            <a:pPr marL="554275" lvl="1" indent="-277138" algn="l">
              <a:lnSpc>
                <a:spcPts val="3594"/>
              </a:lnSpc>
              <a:buFont typeface="Arial"/>
              <a:buChar char="•"/>
            </a:pPr>
            <a:r>
              <a:rPr lang="en-US" sz="2400" dirty="0">
                <a:solidFill>
                  <a:srgbClr val="3B4366"/>
                </a:solidFill>
                <a:latin typeface="Open Sans 1"/>
                <a:ea typeface="Open Sans 1"/>
                <a:cs typeface="Open Sans 1"/>
                <a:sym typeface="Open Sans 1"/>
              </a:rPr>
              <a:t>pyttsx3: </a:t>
            </a:r>
            <a:r>
              <a:rPr lang="en-US" sz="2400" dirty="0" err="1">
                <a:solidFill>
                  <a:srgbClr val="3B4366"/>
                </a:solidFill>
                <a:latin typeface="Open Sans 1"/>
                <a:ea typeface="Open Sans 1"/>
                <a:cs typeface="Open Sans 1"/>
                <a:sym typeface="Open Sans 1"/>
              </a:rPr>
              <a:t>Tạo</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giọng</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nói</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từ</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văn</a:t>
            </a:r>
            <a:r>
              <a:rPr lang="en-US" sz="2400" dirty="0">
                <a:solidFill>
                  <a:srgbClr val="3B4366"/>
                </a:solidFill>
                <a:latin typeface="Open Sans 1"/>
                <a:ea typeface="Open Sans 1"/>
                <a:cs typeface="Open Sans 1"/>
                <a:sym typeface="Open Sans 1"/>
              </a:rPr>
              <a:t> </a:t>
            </a:r>
            <a:r>
              <a:rPr lang="en-US" sz="2400" dirty="0" err="1">
                <a:solidFill>
                  <a:srgbClr val="3B4366"/>
                </a:solidFill>
                <a:latin typeface="Open Sans 1"/>
                <a:ea typeface="Open Sans 1"/>
                <a:cs typeface="Open Sans 1"/>
                <a:sym typeface="Open Sans 1"/>
              </a:rPr>
              <a:t>bản</a:t>
            </a:r>
            <a:r>
              <a:rPr lang="en-US" sz="2400" dirty="0">
                <a:solidFill>
                  <a:srgbClr val="3B4366"/>
                </a:solidFill>
                <a:latin typeface="Open Sans 1"/>
                <a:ea typeface="Open Sans 1"/>
                <a:cs typeface="Open Sans 1"/>
                <a:sym typeface="Open Sans 1"/>
              </a:rPr>
              <a:t>.</a:t>
            </a:r>
          </a:p>
          <a:p>
            <a:pPr algn="l">
              <a:lnSpc>
                <a:spcPts val="3594"/>
              </a:lnSpc>
            </a:pPr>
            <a:endParaRPr lang="en-US" sz="2400" dirty="0">
              <a:solidFill>
                <a:srgbClr val="3B4366"/>
              </a:solidFill>
              <a:latin typeface="Open Sans 1"/>
              <a:ea typeface="Open Sans 1"/>
              <a:cs typeface="Open Sans 1"/>
              <a:sym typeface="Open Sans 1"/>
            </a:endParaRPr>
          </a:p>
        </p:txBody>
      </p:sp>
      <p:sp>
        <p:nvSpPr>
          <p:cNvPr id="16" name="TextBox 16"/>
          <p:cNvSpPr txBox="1"/>
          <p:nvPr/>
        </p:nvSpPr>
        <p:spPr>
          <a:xfrm>
            <a:off x="304800" y="2920906"/>
            <a:ext cx="8246632" cy="580390"/>
          </a:xfrm>
          <a:prstGeom prst="rect">
            <a:avLst/>
          </a:prstGeom>
        </p:spPr>
        <p:txBody>
          <a:bodyPr wrap="square" lIns="0" tIns="0" rIns="0" bIns="0" rtlCol="0" anchor="t">
            <a:spAutoFit/>
          </a:bodyPr>
          <a:lstStyle/>
          <a:p>
            <a:pPr algn="ctr">
              <a:lnSpc>
                <a:spcPts val="4759"/>
              </a:lnSpc>
            </a:pPr>
            <a:r>
              <a:rPr lang="en-US" sz="3399" b="1" dirty="0">
                <a:solidFill>
                  <a:srgbClr val="3B4366"/>
                </a:solidFill>
                <a:latin typeface="Open Sans 1 Bold"/>
                <a:ea typeface="Open Sans 1 Bold"/>
                <a:cs typeface="Open Sans 1 Bold"/>
                <a:sym typeface="Open Sans 1 Bold"/>
              </a:rPr>
              <a:t>Khai </a:t>
            </a:r>
            <a:r>
              <a:rPr lang="en-US" sz="3399" b="1" dirty="0" err="1">
                <a:solidFill>
                  <a:srgbClr val="3B4366"/>
                </a:solidFill>
                <a:latin typeface="Open Sans 1 Bold"/>
                <a:ea typeface="Open Sans 1 Bold"/>
                <a:cs typeface="Open Sans 1 Bold"/>
                <a:sym typeface="Open Sans 1 Bold"/>
              </a:rPr>
              <a:t>báo</a:t>
            </a:r>
            <a:r>
              <a:rPr lang="en-US" sz="3399" b="1" dirty="0">
                <a:solidFill>
                  <a:srgbClr val="3B4366"/>
                </a:solidFill>
                <a:latin typeface="Open Sans 1 Bold"/>
                <a:ea typeface="Open Sans 1 Bold"/>
                <a:cs typeface="Open Sans 1 Bold"/>
                <a:sym typeface="Open Sans 1 Bold"/>
              </a:rPr>
              <a:t> </a:t>
            </a:r>
            <a:r>
              <a:rPr lang="en-US" sz="3399" b="1" dirty="0" err="1">
                <a:solidFill>
                  <a:srgbClr val="3B4366"/>
                </a:solidFill>
                <a:latin typeface="Open Sans 1 Bold"/>
                <a:ea typeface="Open Sans 1 Bold"/>
                <a:cs typeface="Open Sans 1 Bold"/>
                <a:sym typeface="Open Sans 1 Bold"/>
              </a:rPr>
              <a:t>các</a:t>
            </a:r>
            <a:r>
              <a:rPr lang="en-US" sz="3399" b="1" dirty="0">
                <a:solidFill>
                  <a:srgbClr val="3B4366"/>
                </a:solidFill>
                <a:latin typeface="Open Sans 1 Bold"/>
                <a:ea typeface="Open Sans 1 Bold"/>
                <a:cs typeface="Open Sans 1 Bold"/>
                <a:sym typeface="Open Sans 1 Bold"/>
              </a:rPr>
              <a:t> </a:t>
            </a:r>
            <a:r>
              <a:rPr lang="en-US" sz="3399" b="1" dirty="0" err="1">
                <a:solidFill>
                  <a:srgbClr val="3B4366"/>
                </a:solidFill>
                <a:latin typeface="Open Sans 1 Bold"/>
                <a:ea typeface="Open Sans 1 Bold"/>
                <a:cs typeface="Open Sans 1 Bold"/>
                <a:sym typeface="Open Sans 1 Bold"/>
              </a:rPr>
              <a:t>thư</a:t>
            </a:r>
            <a:r>
              <a:rPr lang="en-US" sz="3399" b="1" dirty="0">
                <a:solidFill>
                  <a:srgbClr val="3B4366"/>
                </a:solidFill>
                <a:latin typeface="Open Sans 1 Bold"/>
                <a:ea typeface="Open Sans 1 Bold"/>
                <a:cs typeface="Open Sans 1 Bold"/>
                <a:sym typeface="Open Sans 1 Bold"/>
              </a:rPr>
              <a:t> </a:t>
            </a:r>
            <a:r>
              <a:rPr lang="en-US" sz="3399" b="1" dirty="0" err="1">
                <a:solidFill>
                  <a:srgbClr val="3B4366"/>
                </a:solidFill>
                <a:latin typeface="Open Sans 1 Bold"/>
                <a:ea typeface="Open Sans 1 Bold"/>
                <a:cs typeface="Open Sans 1 Bold"/>
                <a:sym typeface="Open Sans 1 Bold"/>
              </a:rPr>
              <a:t>viện</a:t>
            </a:r>
            <a:r>
              <a:rPr lang="en-US" sz="3399" b="1" dirty="0">
                <a:solidFill>
                  <a:srgbClr val="3B4366"/>
                </a:solidFill>
                <a:latin typeface="Open Sans 1 Bold"/>
                <a:ea typeface="Open Sans 1 Bold"/>
                <a:cs typeface="Open Sans 1 Bold"/>
                <a:sym typeface="Open Sans 1 Bold"/>
              </a:rPr>
              <a:t> </a:t>
            </a:r>
            <a:r>
              <a:rPr lang="en-US" sz="3399" b="1" dirty="0" err="1">
                <a:solidFill>
                  <a:srgbClr val="3B4366"/>
                </a:solidFill>
                <a:latin typeface="Open Sans 1 Bold"/>
                <a:ea typeface="Open Sans 1 Bold"/>
                <a:cs typeface="Open Sans 1 Bold"/>
                <a:sym typeface="Open Sans 1 Bold"/>
              </a:rPr>
              <a:t>cần</a:t>
            </a:r>
            <a:r>
              <a:rPr lang="en-US" sz="3399" b="1" dirty="0">
                <a:solidFill>
                  <a:srgbClr val="3B4366"/>
                </a:solidFill>
                <a:latin typeface="Open Sans 1 Bold"/>
                <a:ea typeface="Open Sans 1 Bold"/>
                <a:cs typeface="Open Sans 1 Bold"/>
                <a:sym typeface="Open Sans 1 Bold"/>
              </a:rPr>
              <a:t> </a:t>
            </a:r>
            <a:r>
              <a:rPr lang="en-US" sz="3399" b="1" dirty="0" err="1">
                <a:solidFill>
                  <a:srgbClr val="3B4366"/>
                </a:solidFill>
                <a:latin typeface="Open Sans 1 Bold"/>
                <a:ea typeface="Open Sans 1 Bold"/>
                <a:cs typeface="Open Sans 1 Bold"/>
                <a:sym typeface="Open Sans 1 Bold"/>
              </a:rPr>
              <a:t>dùng</a:t>
            </a:r>
            <a:r>
              <a:rPr lang="en-US" sz="3399" b="1" dirty="0">
                <a:solidFill>
                  <a:srgbClr val="3B4366"/>
                </a:solidFill>
                <a:latin typeface="Open Sans 1 Bold"/>
                <a:ea typeface="Open Sans 1 Bold"/>
                <a:cs typeface="Open Sans 1 Bold"/>
                <a:sym typeface="Open Sans 1 Bold"/>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44150" y="4376656"/>
            <a:ext cx="11112794" cy="2217872"/>
          </a:xfrm>
          <a:custGeom>
            <a:avLst/>
            <a:gdLst/>
            <a:ahLst/>
            <a:cxnLst/>
            <a:rect l="l" t="t" r="r" b="b"/>
            <a:pathLst>
              <a:path w="11112794" h="2217872">
                <a:moveTo>
                  <a:pt x="0" y="0"/>
                </a:moveTo>
                <a:lnTo>
                  <a:pt x="11112794" y="0"/>
                </a:lnTo>
                <a:lnTo>
                  <a:pt x="11112794" y="2217872"/>
                </a:lnTo>
                <a:lnTo>
                  <a:pt x="0" y="2217872"/>
                </a:lnTo>
                <a:lnTo>
                  <a:pt x="0" y="0"/>
                </a:lnTo>
                <a:close/>
              </a:path>
            </a:pathLst>
          </a:custGeom>
          <a:blipFill>
            <a:blip r:embed="rId4"/>
            <a:stretch>
              <a:fillRect r="-1695"/>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5" name="TextBox 15"/>
          <p:cNvSpPr txBox="1"/>
          <p:nvPr/>
        </p:nvSpPr>
        <p:spPr>
          <a:xfrm>
            <a:off x="-152400" y="3112083"/>
            <a:ext cx="11112794" cy="580390"/>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panose="020B0604020202020204" charset="0"/>
                <a:ea typeface="Noto Serif Display"/>
                <a:cs typeface="Noto Serif Display"/>
                <a:sym typeface="Noto Serif Display"/>
              </a:rPr>
              <a:t>Cấu</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hình</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và</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tải</a:t>
            </a:r>
            <a:r>
              <a:rPr lang="en-US" sz="3399" dirty="0">
                <a:solidFill>
                  <a:srgbClr val="3B4366"/>
                </a:solidFill>
                <a:latin typeface="Muli" panose="020B0604020202020204" charset="0"/>
                <a:ea typeface="Noto Serif Display"/>
                <a:cs typeface="Noto Serif Display"/>
                <a:sym typeface="Noto Serif Display"/>
              </a:rPr>
              <a:t> model </a:t>
            </a:r>
            <a:r>
              <a:rPr lang="en-US" sz="3399" dirty="0" err="1">
                <a:solidFill>
                  <a:srgbClr val="3B4366"/>
                </a:solidFill>
                <a:latin typeface="Muli" panose="020B0604020202020204" charset="0"/>
                <a:ea typeface="Noto Serif Display"/>
                <a:cs typeface="Noto Serif Display"/>
                <a:sym typeface="Noto Serif Display"/>
              </a:rPr>
              <a:t>đã</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được</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huấn</a:t>
            </a:r>
            <a:r>
              <a:rPr lang="en-US" sz="3399" dirty="0">
                <a:solidFill>
                  <a:srgbClr val="3B4366"/>
                </a:solidFill>
                <a:latin typeface="Muli" panose="020B0604020202020204" charset="0"/>
                <a:ea typeface="Noto Serif Display"/>
                <a:cs typeface="Noto Serif Display"/>
                <a:sym typeface="Noto Serif Display"/>
              </a:rPr>
              <a:t> </a:t>
            </a:r>
            <a:r>
              <a:rPr lang="en-US" sz="3399" dirty="0" err="1">
                <a:solidFill>
                  <a:srgbClr val="3B4366"/>
                </a:solidFill>
                <a:latin typeface="Muli" panose="020B0604020202020204" charset="0"/>
                <a:ea typeface="Noto Serif Display"/>
                <a:cs typeface="Noto Serif Display"/>
                <a:sym typeface="Noto Serif Display"/>
              </a:rPr>
              <a:t>luyện</a:t>
            </a:r>
            <a:r>
              <a:rPr lang="en-US" sz="3399" dirty="0">
                <a:solidFill>
                  <a:srgbClr val="3B4366"/>
                </a:solidFill>
                <a:latin typeface="Muli" panose="020B0604020202020204" charset="0"/>
                <a:ea typeface="Noto Serif Display"/>
                <a:cs typeface="Noto Serif Display"/>
                <a:sym typeface="Noto Serif Display"/>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69550" y="4321116"/>
            <a:ext cx="11301259" cy="3362125"/>
          </a:xfrm>
          <a:custGeom>
            <a:avLst/>
            <a:gdLst/>
            <a:ahLst/>
            <a:cxnLst/>
            <a:rect l="l" t="t" r="r" b="b"/>
            <a:pathLst>
              <a:path w="11301259" h="3362125">
                <a:moveTo>
                  <a:pt x="0" y="0"/>
                </a:moveTo>
                <a:lnTo>
                  <a:pt x="11301259" y="0"/>
                </a:lnTo>
                <a:lnTo>
                  <a:pt x="11301259" y="3362124"/>
                </a:lnTo>
                <a:lnTo>
                  <a:pt x="0" y="3362124"/>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5" name="TextBox 15"/>
          <p:cNvSpPr txBox="1"/>
          <p:nvPr/>
        </p:nvSpPr>
        <p:spPr>
          <a:xfrm>
            <a:off x="762000" y="3227666"/>
            <a:ext cx="11301259" cy="580390"/>
          </a:xfrm>
          <a:prstGeom prst="rect">
            <a:avLst/>
          </a:prstGeom>
        </p:spPr>
        <p:txBody>
          <a:bodyPr lIns="0" tIns="0" rIns="0" bIns="0" rtlCol="0" anchor="t">
            <a:spAutoFit/>
          </a:bodyPr>
          <a:lstStyle/>
          <a:p>
            <a:pPr algn="ctr">
              <a:lnSpc>
                <a:spcPts val="4759"/>
              </a:lnSpc>
            </a:pPr>
            <a:r>
              <a:rPr lang="en-US" sz="3399" dirty="0" err="1">
                <a:solidFill>
                  <a:srgbClr val="3B4366"/>
                </a:solidFill>
                <a:latin typeface="Muli" panose="020B0604020202020204" charset="0"/>
                <a:ea typeface="Open Sans 1"/>
                <a:cs typeface="Open Sans 1"/>
                <a:sym typeface="Open Sans 1"/>
              </a:rPr>
              <a:t>Tạo</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thanh</a:t>
            </a:r>
            <a:r>
              <a:rPr lang="en-US" sz="3399" dirty="0">
                <a:solidFill>
                  <a:srgbClr val="3B4366"/>
                </a:solidFill>
                <a:latin typeface="Muli" panose="020B0604020202020204" charset="0"/>
                <a:ea typeface="Open Sans 1"/>
                <a:cs typeface="Open Sans 1"/>
                <a:sym typeface="Open Sans 1"/>
              </a:rPr>
              <a:t> menu </a:t>
            </a:r>
            <a:r>
              <a:rPr lang="en-US" sz="3399" dirty="0" err="1">
                <a:solidFill>
                  <a:srgbClr val="3B4366"/>
                </a:solidFill>
                <a:latin typeface="Muli" panose="020B0604020202020204" charset="0"/>
                <a:ea typeface="Open Sans 1"/>
                <a:cs typeface="Open Sans 1"/>
                <a:sym typeface="Open Sans 1"/>
              </a:rPr>
              <a:t>với</a:t>
            </a:r>
            <a:r>
              <a:rPr lang="en-US" sz="3399" dirty="0">
                <a:solidFill>
                  <a:srgbClr val="3B4366"/>
                </a:solidFill>
                <a:latin typeface="Muli" panose="020B0604020202020204" charset="0"/>
                <a:ea typeface="Open Sans 1"/>
                <a:cs typeface="Open Sans 1"/>
                <a:sym typeface="Open Sans 1"/>
              </a:rPr>
              <a:t> 3 </a:t>
            </a:r>
            <a:r>
              <a:rPr lang="en-US" sz="3399" dirty="0" err="1">
                <a:solidFill>
                  <a:srgbClr val="3B4366"/>
                </a:solidFill>
                <a:latin typeface="Muli" panose="020B0604020202020204" charset="0"/>
                <a:ea typeface="Open Sans 1"/>
                <a:cs typeface="Open Sans 1"/>
                <a:sym typeface="Open Sans 1"/>
              </a:rPr>
              <a:t>mục</a:t>
            </a:r>
            <a:r>
              <a:rPr lang="en-US" sz="3399" dirty="0">
                <a:solidFill>
                  <a:srgbClr val="3B4366"/>
                </a:solidFill>
                <a:latin typeface="Muli" panose="020B0604020202020204" charset="0"/>
                <a:ea typeface="Open Sans 1"/>
                <a:cs typeface="Open Sans 1"/>
                <a:sym typeface="Open Sans 1"/>
              </a:rPr>
              <a:t>: Home, Prediction, Advice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305801" y="3619500"/>
            <a:ext cx="8750412" cy="4976179"/>
          </a:xfrm>
          <a:custGeom>
            <a:avLst/>
            <a:gdLst/>
            <a:ahLst/>
            <a:cxnLst/>
            <a:rect l="l" t="t" r="r" b="b"/>
            <a:pathLst>
              <a:path w="8395753" h="4817162">
                <a:moveTo>
                  <a:pt x="0" y="0"/>
                </a:moveTo>
                <a:lnTo>
                  <a:pt x="8395753" y="0"/>
                </a:lnTo>
                <a:lnTo>
                  <a:pt x="8395753" y="4817162"/>
                </a:lnTo>
                <a:lnTo>
                  <a:pt x="0" y="4817162"/>
                </a:lnTo>
                <a:lnTo>
                  <a:pt x="0" y="0"/>
                </a:lnTo>
                <a:close/>
              </a:path>
            </a:pathLst>
          </a:custGeom>
          <a:blipFill>
            <a:blip r:embed="rId4"/>
            <a:stretch>
              <a:fillRect r="-34606"/>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grpSp>
        <p:nvGrpSpPr>
          <p:cNvPr id="15" name="Group 15"/>
          <p:cNvGrpSpPr/>
          <p:nvPr/>
        </p:nvGrpSpPr>
        <p:grpSpPr>
          <a:xfrm>
            <a:off x="1028700" y="2867620"/>
            <a:ext cx="5108297" cy="1108223"/>
            <a:chOff x="0" y="0"/>
            <a:chExt cx="453853" cy="98462"/>
          </a:xfrm>
        </p:grpSpPr>
        <p:sp>
          <p:nvSpPr>
            <p:cNvPr id="16" name="Freeform 16"/>
            <p:cNvSpPr/>
            <p:nvPr/>
          </p:nvSpPr>
          <p:spPr>
            <a:xfrm>
              <a:off x="0" y="0"/>
              <a:ext cx="453853" cy="98462"/>
            </a:xfrm>
            <a:custGeom>
              <a:avLst/>
              <a:gdLst/>
              <a:ahLst/>
              <a:cxnLst/>
              <a:rect l="l" t="t" r="r" b="b"/>
              <a:pathLst>
                <a:path w="453853" h="98462">
                  <a:moveTo>
                    <a:pt x="49231" y="0"/>
                  </a:moveTo>
                  <a:lnTo>
                    <a:pt x="404623" y="0"/>
                  </a:lnTo>
                  <a:cubicBezTo>
                    <a:pt x="417679" y="0"/>
                    <a:pt x="430202" y="5187"/>
                    <a:pt x="439434" y="14419"/>
                  </a:cubicBezTo>
                  <a:cubicBezTo>
                    <a:pt x="448667" y="23652"/>
                    <a:pt x="453853" y="36174"/>
                    <a:pt x="453853" y="49231"/>
                  </a:cubicBezTo>
                  <a:lnTo>
                    <a:pt x="453853" y="49231"/>
                  </a:lnTo>
                  <a:cubicBezTo>
                    <a:pt x="453853" y="76420"/>
                    <a:pt x="431812" y="98462"/>
                    <a:pt x="404623" y="98462"/>
                  </a:cubicBezTo>
                  <a:lnTo>
                    <a:pt x="49231" y="98462"/>
                  </a:lnTo>
                  <a:cubicBezTo>
                    <a:pt x="36174" y="98462"/>
                    <a:pt x="23652" y="93275"/>
                    <a:pt x="14419" y="84042"/>
                  </a:cubicBezTo>
                  <a:cubicBezTo>
                    <a:pt x="5187" y="74810"/>
                    <a:pt x="0" y="62288"/>
                    <a:pt x="0" y="49231"/>
                  </a:cubicBezTo>
                  <a:lnTo>
                    <a:pt x="0" y="49231"/>
                  </a:lnTo>
                  <a:cubicBezTo>
                    <a:pt x="0" y="36174"/>
                    <a:pt x="5187" y="23652"/>
                    <a:pt x="14419" y="14419"/>
                  </a:cubicBezTo>
                  <a:cubicBezTo>
                    <a:pt x="23652" y="5187"/>
                    <a:pt x="36174" y="0"/>
                    <a:pt x="49231"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7" name="TextBox 17"/>
            <p:cNvSpPr txBox="1"/>
            <p:nvPr/>
          </p:nvSpPr>
          <p:spPr>
            <a:xfrm>
              <a:off x="0" y="19050"/>
              <a:ext cx="453853" cy="79412"/>
            </a:xfrm>
            <a:prstGeom prst="rect">
              <a:avLst/>
            </a:prstGeom>
          </p:spPr>
          <p:txBody>
            <a:bodyPr lIns="50800" tIns="50800" rIns="50800" bIns="50800" rtlCol="0" anchor="ctr"/>
            <a:lstStyle/>
            <a:p>
              <a:pPr algn="ctr">
                <a:lnSpc>
                  <a:spcPts val="2089"/>
                </a:lnSpc>
              </a:pPr>
              <a:endParaRPr/>
            </a:p>
          </p:txBody>
        </p:sp>
      </p:grpSp>
      <p:sp>
        <p:nvSpPr>
          <p:cNvPr id="18" name="TextBox 18"/>
          <p:cNvSpPr txBox="1"/>
          <p:nvPr/>
        </p:nvSpPr>
        <p:spPr>
          <a:xfrm>
            <a:off x="-122469" y="3027169"/>
            <a:ext cx="7559609" cy="712924"/>
          </a:xfrm>
          <a:prstGeom prst="rect">
            <a:avLst/>
          </a:prstGeom>
        </p:spPr>
        <p:txBody>
          <a:bodyPr lIns="0" tIns="0" rIns="0" bIns="0" rtlCol="0" anchor="t">
            <a:spAutoFit/>
          </a:bodyPr>
          <a:lstStyle/>
          <a:p>
            <a:pPr algn="ctr">
              <a:lnSpc>
                <a:spcPts val="5854"/>
              </a:lnSpc>
            </a:pPr>
            <a:r>
              <a:rPr lang="en-US" sz="4182" b="1">
                <a:solidFill>
                  <a:srgbClr val="FFFFFF"/>
                </a:solidFill>
                <a:latin typeface="Open Sans 1 Bold"/>
                <a:ea typeface="Open Sans 1 Bold"/>
                <a:cs typeface="Open Sans 1 Bold"/>
                <a:sym typeface="Open Sans 1 Bold"/>
              </a:rPr>
              <a:t>Trang Home</a:t>
            </a:r>
          </a:p>
        </p:txBody>
      </p:sp>
      <p:sp>
        <p:nvSpPr>
          <p:cNvPr id="19" name="TextBox 19"/>
          <p:cNvSpPr txBox="1"/>
          <p:nvPr/>
        </p:nvSpPr>
        <p:spPr>
          <a:xfrm>
            <a:off x="762000" y="4524286"/>
            <a:ext cx="7237362" cy="3651962"/>
          </a:xfrm>
          <a:prstGeom prst="rect">
            <a:avLst/>
          </a:prstGeom>
        </p:spPr>
        <p:txBody>
          <a:bodyPr wrap="square" lIns="0" tIns="0" rIns="0" bIns="0" rtlCol="0" anchor="t">
            <a:spAutoFit/>
          </a:bodyPr>
          <a:lstStyle/>
          <a:p>
            <a:pPr algn="l">
              <a:lnSpc>
                <a:spcPts val="4759"/>
              </a:lnSpc>
            </a:pP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Hiển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thị</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thông</a:t>
            </a:r>
            <a:r>
              <a:rPr lang="en-US" sz="3399" dirty="0">
                <a:solidFill>
                  <a:srgbClr val="3B4366"/>
                </a:solidFill>
                <a:latin typeface="Muli" panose="020B0604020202020204" charset="0"/>
                <a:ea typeface="Open Sans 1"/>
                <a:cs typeface="Open Sans 1"/>
                <a:sym typeface="Open Sans 1"/>
              </a:rPr>
              <a:t> tin </a:t>
            </a:r>
            <a:r>
              <a:rPr lang="en-US" sz="3399" dirty="0" err="1">
                <a:solidFill>
                  <a:srgbClr val="3B4366"/>
                </a:solidFill>
                <a:latin typeface="Muli" panose="020B0604020202020204" charset="0"/>
                <a:ea typeface="Open Sans 1"/>
                <a:cs typeface="Open Sans 1"/>
                <a:sym typeface="Open Sans 1"/>
              </a:rPr>
              <a:t>về</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ứng</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dụng</a:t>
            </a:r>
            <a:r>
              <a:rPr lang="en-US" sz="3399" dirty="0">
                <a:solidFill>
                  <a:srgbClr val="3B4366"/>
                </a:solidFill>
                <a:latin typeface="Muli" panose="020B0604020202020204" charset="0"/>
                <a:ea typeface="Open Sans 1"/>
                <a:cs typeface="Open Sans 1"/>
                <a:sym typeface="Open Sans 1"/>
              </a:rPr>
              <a:t>:</a:t>
            </a:r>
          </a:p>
          <a:p>
            <a:pPr marL="734059" lvl="1" indent="-367030" algn="l">
              <a:lnSpc>
                <a:spcPts val="4759"/>
              </a:lnSpc>
              <a:buFont typeface="Arial"/>
              <a:buChar char="•"/>
            </a:pPr>
            <a:r>
              <a:rPr lang="en-US" sz="3399" dirty="0" err="1">
                <a:solidFill>
                  <a:srgbClr val="3B4366"/>
                </a:solidFill>
                <a:latin typeface="Muli" panose="020B0604020202020204" charset="0"/>
                <a:ea typeface="Open Sans 1"/>
                <a:cs typeface="Open Sans 1"/>
                <a:sym typeface="Open Sans 1"/>
              </a:rPr>
              <a:t>Mô</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tả</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các</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bệnh</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được</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dự</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đoán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tiểu</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đường</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viêm</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phổi</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bệnh</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tim</a:t>
            </a:r>
            <a:r>
              <a:rPr lang="en-US" sz="3399" dirty="0">
                <a:solidFill>
                  <a:srgbClr val="3B4366"/>
                </a:solidFill>
                <a:latin typeface="Muli" panose="020B0604020202020204" charset="0"/>
                <a:ea typeface="Open Sans 1"/>
                <a:cs typeface="Open Sans 1"/>
                <a:sym typeface="Open Sans 1"/>
              </a:rPr>
              <a:t>).</a:t>
            </a:r>
          </a:p>
          <a:p>
            <a:pPr marL="734059" lvl="1" indent="-367030" algn="l">
              <a:lnSpc>
                <a:spcPts val="4759"/>
              </a:lnSpc>
              <a:buFont typeface="Arial"/>
              <a:buChar char="•"/>
            </a:pPr>
            <a:r>
              <a:rPr lang="en-US" sz="3399" dirty="0" err="1">
                <a:solidFill>
                  <a:srgbClr val="3B4366"/>
                </a:solidFill>
                <a:latin typeface="Muli" panose="020B0604020202020204" charset="0"/>
                <a:ea typeface="Open Sans 1"/>
                <a:cs typeface="Open Sans 1"/>
                <a:sym typeface="Open Sans 1"/>
              </a:rPr>
              <a:t>Hướng</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dẫn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cách</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sử</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dụng</a:t>
            </a:r>
            <a:r>
              <a:rPr lang="en-US" sz="3399" dirty="0">
                <a:solidFill>
                  <a:srgbClr val="3B4366"/>
                </a:solidFill>
                <a:latin typeface="Muli" panose="020B0604020202020204" charset="0"/>
                <a:ea typeface="Open Sans 1"/>
                <a:cs typeface="Open Sans 1"/>
                <a:sym typeface="Open Sans 1"/>
              </a:rPr>
              <a:t>.</a:t>
            </a:r>
          </a:p>
          <a:p>
            <a:pPr algn="ctr">
              <a:lnSpc>
                <a:spcPts val="4759"/>
              </a:lnSpc>
            </a:pPr>
            <a:endParaRPr lang="en-US" sz="3399" dirty="0">
              <a:solidFill>
                <a:srgbClr val="3B4366"/>
              </a:solidFill>
              <a:latin typeface="Muli" panose="020B0604020202020204" charset="0"/>
              <a:ea typeface="Open Sans 1"/>
              <a:cs typeface="Open Sans 1"/>
              <a:sym typeface="Open Sans 1"/>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606373" y="4627209"/>
            <a:ext cx="11301259" cy="3376251"/>
          </a:xfrm>
          <a:custGeom>
            <a:avLst/>
            <a:gdLst/>
            <a:ahLst/>
            <a:cxnLst/>
            <a:rect l="l" t="t" r="r" b="b"/>
            <a:pathLst>
              <a:path w="11301259" h="3376251">
                <a:moveTo>
                  <a:pt x="0" y="0"/>
                </a:moveTo>
                <a:lnTo>
                  <a:pt x="11301259" y="0"/>
                </a:lnTo>
                <a:lnTo>
                  <a:pt x="11301259" y="3376251"/>
                </a:lnTo>
                <a:lnTo>
                  <a:pt x="0" y="3376251"/>
                </a:lnTo>
                <a:lnTo>
                  <a:pt x="0" y="0"/>
                </a:lnTo>
                <a:close/>
              </a:path>
            </a:pathLst>
          </a:custGeom>
          <a:blipFill>
            <a:blip r:embed="rId4"/>
            <a:stretch>
              <a:fillRect/>
            </a:stretch>
          </a:blipFill>
        </p:spPr>
      </p:sp>
      <p:sp>
        <p:nvSpPr>
          <p:cNvPr id="14" name="TextBox 14"/>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grpSp>
        <p:nvGrpSpPr>
          <p:cNvPr id="15" name="Group 15"/>
          <p:cNvGrpSpPr/>
          <p:nvPr/>
        </p:nvGrpSpPr>
        <p:grpSpPr>
          <a:xfrm>
            <a:off x="3159524" y="2566808"/>
            <a:ext cx="6176267" cy="1108223"/>
            <a:chOff x="0" y="0"/>
            <a:chExt cx="548739" cy="98462"/>
          </a:xfrm>
        </p:grpSpPr>
        <p:sp>
          <p:nvSpPr>
            <p:cNvPr id="16" name="Freeform 16"/>
            <p:cNvSpPr/>
            <p:nvPr/>
          </p:nvSpPr>
          <p:spPr>
            <a:xfrm>
              <a:off x="0" y="0"/>
              <a:ext cx="548739" cy="98462"/>
            </a:xfrm>
            <a:custGeom>
              <a:avLst/>
              <a:gdLst/>
              <a:ahLst/>
              <a:cxnLst/>
              <a:rect l="l" t="t" r="r" b="b"/>
              <a:pathLst>
                <a:path w="548739" h="98462">
                  <a:moveTo>
                    <a:pt x="45126" y="0"/>
                  </a:moveTo>
                  <a:lnTo>
                    <a:pt x="503613" y="0"/>
                  </a:lnTo>
                  <a:cubicBezTo>
                    <a:pt x="528535" y="0"/>
                    <a:pt x="548739" y="20204"/>
                    <a:pt x="548739" y="45126"/>
                  </a:cubicBezTo>
                  <a:lnTo>
                    <a:pt x="548739" y="53336"/>
                  </a:lnTo>
                  <a:cubicBezTo>
                    <a:pt x="548739" y="78258"/>
                    <a:pt x="528535" y="98462"/>
                    <a:pt x="503613" y="98462"/>
                  </a:cubicBezTo>
                  <a:lnTo>
                    <a:pt x="45126" y="98462"/>
                  </a:lnTo>
                  <a:cubicBezTo>
                    <a:pt x="33158" y="98462"/>
                    <a:pt x="21680" y="93707"/>
                    <a:pt x="13217" y="85244"/>
                  </a:cubicBezTo>
                  <a:cubicBezTo>
                    <a:pt x="4754" y="76782"/>
                    <a:pt x="0" y="65304"/>
                    <a:pt x="0" y="53336"/>
                  </a:cubicBezTo>
                  <a:lnTo>
                    <a:pt x="0" y="45126"/>
                  </a:lnTo>
                  <a:cubicBezTo>
                    <a:pt x="0" y="33158"/>
                    <a:pt x="4754" y="21680"/>
                    <a:pt x="13217" y="13217"/>
                  </a:cubicBezTo>
                  <a:cubicBezTo>
                    <a:pt x="21680" y="4754"/>
                    <a:pt x="33158" y="0"/>
                    <a:pt x="451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7" name="TextBox 17"/>
            <p:cNvSpPr txBox="1"/>
            <p:nvPr/>
          </p:nvSpPr>
          <p:spPr>
            <a:xfrm>
              <a:off x="0" y="19050"/>
              <a:ext cx="548739" cy="79412"/>
            </a:xfrm>
            <a:prstGeom prst="rect">
              <a:avLst/>
            </a:prstGeom>
          </p:spPr>
          <p:txBody>
            <a:bodyPr lIns="50800" tIns="50800" rIns="50800" bIns="50800" rtlCol="0" anchor="ctr"/>
            <a:lstStyle/>
            <a:p>
              <a:pPr algn="ctr">
                <a:lnSpc>
                  <a:spcPts val="2089"/>
                </a:lnSpc>
              </a:pPr>
              <a:endParaRPr/>
            </a:p>
          </p:txBody>
        </p:sp>
      </p:grpSp>
      <p:sp>
        <p:nvSpPr>
          <p:cNvPr id="18" name="TextBox 18"/>
          <p:cNvSpPr txBox="1"/>
          <p:nvPr/>
        </p:nvSpPr>
        <p:spPr>
          <a:xfrm>
            <a:off x="3973697" y="2751349"/>
            <a:ext cx="4547921" cy="662940"/>
          </a:xfrm>
          <a:prstGeom prst="rect">
            <a:avLst/>
          </a:prstGeom>
        </p:spPr>
        <p:txBody>
          <a:bodyPr lIns="0" tIns="0" rIns="0" bIns="0" rtlCol="0" anchor="t">
            <a:spAutoFit/>
          </a:bodyPr>
          <a:lstStyle/>
          <a:p>
            <a:pPr algn="l">
              <a:lnSpc>
                <a:spcPts val="5459"/>
              </a:lnSpc>
            </a:pPr>
            <a:r>
              <a:rPr lang="en-US" sz="3899" b="1">
                <a:solidFill>
                  <a:srgbClr val="FFFFFF"/>
                </a:solidFill>
                <a:latin typeface="Open Sans 1 Bold"/>
                <a:ea typeface="Open Sans 1 Bold"/>
                <a:cs typeface="Open Sans 1 Bold"/>
                <a:sym typeface="Open Sans 1 Bold"/>
              </a:rPr>
              <a:t>Trang Prediction</a:t>
            </a:r>
          </a:p>
        </p:txBody>
      </p:sp>
      <p:sp>
        <p:nvSpPr>
          <p:cNvPr id="19" name="TextBox 19"/>
          <p:cNvSpPr txBox="1"/>
          <p:nvPr/>
        </p:nvSpPr>
        <p:spPr>
          <a:xfrm>
            <a:off x="269903" y="4560534"/>
            <a:ext cx="5977754" cy="2420856"/>
          </a:xfrm>
          <a:prstGeom prst="rect">
            <a:avLst/>
          </a:prstGeom>
        </p:spPr>
        <p:txBody>
          <a:bodyPr lIns="0" tIns="0" rIns="0" bIns="0" rtlCol="0" anchor="t">
            <a:spAutoFit/>
          </a:bodyPr>
          <a:lstStyle/>
          <a:p>
            <a:pPr algn="l">
              <a:lnSpc>
                <a:spcPts val="4759"/>
              </a:lnSpc>
            </a:pPr>
            <a:r>
              <a:rPr lang="en-US" sz="3399" dirty="0">
                <a:solidFill>
                  <a:srgbClr val="000000"/>
                </a:solidFill>
                <a:latin typeface="Open Sans 1"/>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Tạo</a:t>
            </a:r>
            <a:r>
              <a:rPr lang="en-US" sz="3399" dirty="0">
                <a:solidFill>
                  <a:srgbClr val="3B4366"/>
                </a:solidFill>
                <a:latin typeface="Muli" panose="020B0604020202020204" charset="0"/>
                <a:ea typeface="Open Sans 1"/>
                <a:cs typeface="Open Sans 1"/>
                <a:sym typeface="Open Sans 1"/>
              </a:rPr>
              <a:t> menu </a:t>
            </a:r>
            <a:r>
              <a:rPr lang="en-US" sz="3399" dirty="0" err="1">
                <a:solidFill>
                  <a:srgbClr val="3B4366"/>
                </a:solidFill>
                <a:latin typeface="Muli" panose="020B0604020202020204" charset="0"/>
                <a:ea typeface="Open Sans 1"/>
                <a:cs typeface="Open Sans 1"/>
                <a:sym typeface="Open Sans 1"/>
              </a:rPr>
              <a:t>có</a:t>
            </a:r>
            <a:r>
              <a:rPr lang="en-US" sz="3399" dirty="0">
                <a:solidFill>
                  <a:srgbClr val="3B4366"/>
                </a:solidFill>
                <a:latin typeface="Muli" panose="020B0604020202020204" charset="0"/>
                <a:ea typeface="Open Sans 1"/>
                <a:cs typeface="Open Sans 1"/>
                <a:sym typeface="Open Sans 1"/>
              </a:rPr>
              <a:t> 3 </a:t>
            </a:r>
            <a:r>
              <a:rPr lang="en-US" sz="3399" dirty="0" err="1">
                <a:solidFill>
                  <a:srgbClr val="3B4366"/>
                </a:solidFill>
                <a:latin typeface="Muli" panose="020B0604020202020204" charset="0"/>
                <a:ea typeface="Open Sans 1"/>
                <a:cs typeface="Open Sans 1"/>
                <a:sym typeface="Open Sans 1"/>
              </a:rPr>
              <a:t>lựa</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chọn</a:t>
            </a:r>
            <a:r>
              <a:rPr lang="en-US" sz="3399" dirty="0">
                <a:solidFill>
                  <a:srgbClr val="3B4366"/>
                </a:solidFill>
                <a:latin typeface="Muli" panose="020B0604020202020204" charset="0"/>
                <a:ea typeface="Open Sans 1"/>
                <a:cs typeface="Open Sans 1"/>
                <a:sym typeface="Open Sans 1"/>
              </a:rPr>
              <a:t>:</a:t>
            </a:r>
          </a:p>
          <a:p>
            <a:pPr marL="734059" lvl="1" indent="-367030" algn="l">
              <a:lnSpc>
                <a:spcPts val="4759"/>
              </a:lnSpc>
              <a:buFont typeface="Arial"/>
              <a:buChar char="•"/>
            </a:pPr>
            <a:r>
              <a:rPr lang="en-US" sz="3399" dirty="0">
                <a:solidFill>
                  <a:srgbClr val="3B4366"/>
                </a:solidFill>
                <a:latin typeface="Muli" panose="020B0604020202020204" charset="0"/>
                <a:ea typeface="Open Sans 1"/>
                <a:cs typeface="Open Sans 1"/>
                <a:sym typeface="Open Sans 1"/>
              </a:rPr>
              <a:t>Diabetes Prediction </a:t>
            </a:r>
          </a:p>
          <a:p>
            <a:pPr marL="734059" lvl="1" indent="-367030" algn="l">
              <a:lnSpc>
                <a:spcPts val="4759"/>
              </a:lnSpc>
              <a:buFont typeface="Arial"/>
              <a:buChar char="•"/>
            </a:pPr>
            <a:r>
              <a:rPr lang="en-US" sz="3399" dirty="0">
                <a:solidFill>
                  <a:srgbClr val="3B4366"/>
                </a:solidFill>
                <a:latin typeface="Muli" panose="020B0604020202020204" charset="0"/>
                <a:ea typeface="Open Sans 1"/>
                <a:cs typeface="Open Sans 1"/>
                <a:sym typeface="Open Sans 1"/>
              </a:rPr>
              <a:t>Pneumonia Detection </a:t>
            </a:r>
          </a:p>
          <a:p>
            <a:pPr marL="734059" lvl="1" indent="-367030" algn="l">
              <a:lnSpc>
                <a:spcPts val="4759"/>
              </a:lnSpc>
              <a:buFont typeface="Arial"/>
              <a:buChar char="•"/>
            </a:pPr>
            <a:r>
              <a:rPr lang="en-US" sz="3399" dirty="0">
                <a:solidFill>
                  <a:srgbClr val="3B4366"/>
                </a:solidFill>
                <a:latin typeface="Muli" panose="020B0604020202020204" charset="0"/>
                <a:ea typeface="Open Sans 1"/>
                <a:cs typeface="Open Sans 1"/>
                <a:sym typeface="Open Sans 1"/>
              </a:rPr>
              <a:t>Heart Disease Prediction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3159524" y="2566808"/>
            <a:ext cx="6176267" cy="1108223"/>
            <a:chOff x="0" y="0"/>
            <a:chExt cx="548739" cy="98462"/>
          </a:xfrm>
        </p:grpSpPr>
        <p:sp>
          <p:nvSpPr>
            <p:cNvPr id="14" name="Freeform 14"/>
            <p:cNvSpPr/>
            <p:nvPr/>
          </p:nvSpPr>
          <p:spPr>
            <a:xfrm>
              <a:off x="0" y="0"/>
              <a:ext cx="548739" cy="98462"/>
            </a:xfrm>
            <a:custGeom>
              <a:avLst/>
              <a:gdLst/>
              <a:ahLst/>
              <a:cxnLst/>
              <a:rect l="l" t="t" r="r" b="b"/>
              <a:pathLst>
                <a:path w="548739" h="98462">
                  <a:moveTo>
                    <a:pt x="45126" y="0"/>
                  </a:moveTo>
                  <a:lnTo>
                    <a:pt x="503613" y="0"/>
                  </a:lnTo>
                  <a:cubicBezTo>
                    <a:pt x="528535" y="0"/>
                    <a:pt x="548739" y="20204"/>
                    <a:pt x="548739" y="45126"/>
                  </a:cubicBezTo>
                  <a:lnTo>
                    <a:pt x="548739" y="53336"/>
                  </a:lnTo>
                  <a:cubicBezTo>
                    <a:pt x="548739" y="78258"/>
                    <a:pt x="528535" y="98462"/>
                    <a:pt x="503613" y="98462"/>
                  </a:cubicBezTo>
                  <a:lnTo>
                    <a:pt x="45126" y="98462"/>
                  </a:lnTo>
                  <a:cubicBezTo>
                    <a:pt x="33158" y="98462"/>
                    <a:pt x="21680" y="93707"/>
                    <a:pt x="13217" y="85244"/>
                  </a:cubicBezTo>
                  <a:cubicBezTo>
                    <a:pt x="4754" y="76782"/>
                    <a:pt x="0" y="65304"/>
                    <a:pt x="0" y="53336"/>
                  </a:cubicBezTo>
                  <a:lnTo>
                    <a:pt x="0" y="45126"/>
                  </a:lnTo>
                  <a:cubicBezTo>
                    <a:pt x="0" y="33158"/>
                    <a:pt x="4754" y="21680"/>
                    <a:pt x="13217" y="13217"/>
                  </a:cubicBezTo>
                  <a:cubicBezTo>
                    <a:pt x="21680" y="4754"/>
                    <a:pt x="33158" y="0"/>
                    <a:pt x="451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5" name="TextBox 15"/>
            <p:cNvSpPr txBox="1"/>
            <p:nvPr/>
          </p:nvSpPr>
          <p:spPr>
            <a:xfrm>
              <a:off x="0" y="19050"/>
              <a:ext cx="548739" cy="79412"/>
            </a:xfrm>
            <a:prstGeom prst="rect">
              <a:avLst/>
            </a:prstGeom>
          </p:spPr>
          <p:txBody>
            <a:bodyPr lIns="50800" tIns="50800" rIns="50800" bIns="50800" rtlCol="0" anchor="ctr"/>
            <a:lstStyle/>
            <a:p>
              <a:pPr algn="ctr">
                <a:lnSpc>
                  <a:spcPts val="2089"/>
                </a:lnSpc>
              </a:pPr>
              <a:endParaRPr/>
            </a:p>
          </p:txBody>
        </p:sp>
      </p:grpSp>
      <p:sp>
        <p:nvSpPr>
          <p:cNvPr id="16" name="Freeform 16"/>
          <p:cNvSpPr/>
          <p:nvPr/>
        </p:nvSpPr>
        <p:spPr>
          <a:xfrm>
            <a:off x="9335791" y="4628744"/>
            <a:ext cx="8673641" cy="4629556"/>
          </a:xfrm>
          <a:custGeom>
            <a:avLst/>
            <a:gdLst/>
            <a:ahLst/>
            <a:cxnLst/>
            <a:rect l="l" t="t" r="r" b="b"/>
            <a:pathLst>
              <a:path w="8673641" h="4629556">
                <a:moveTo>
                  <a:pt x="0" y="0"/>
                </a:moveTo>
                <a:lnTo>
                  <a:pt x="8673641" y="0"/>
                </a:lnTo>
                <a:lnTo>
                  <a:pt x="8673641" y="4629556"/>
                </a:lnTo>
                <a:lnTo>
                  <a:pt x="0" y="4629556"/>
                </a:lnTo>
                <a:lnTo>
                  <a:pt x="0" y="0"/>
                </a:lnTo>
                <a:close/>
              </a:path>
            </a:pathLst>
          </a:custGeom>
          <a:blipFill>
            <a:blip r:embed="rId4"/>
            <a:stretch>
              <a:fillRect/>
            </a:stretch>
          </a:blipFill>
        </p:spPr>
      </p:sp>
      <p:sp>
        <p:nvSpPr>
          <p:cNvPr id="17" name="TextBox 17"/>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8" name="TextBox 18"/>
          <p:cNvSpPr txBox="1"/>
          <p:nvPr/>
        </p:nvSpPr>
        <p:spPr>
          <a:xfrm>
            <a:off x="3973697" y="2751349"/>
            <a:ext cx="4547921" cy="662940"/>
          </a:xfrm>
          <a:prstGeom prst="rect">
            <a:avLst/>
          </a:prstGeom>
        </p:spPr>
        <p:txBody>
          <a:bodyPr lIns="0" tIns="0" rIns="0" bIns="0" rtlCol="0" anchor="t">
            <a:spAutoFit/>
          </a:bodyPr>
          <a:lstStyle/>
          <a:p>
            <a:pPr algn="l">
              <a:lnSpc>
                <a:spcPts val="5459"/>
              </a:lnSpc>
            </a:pPr>
            <a:r>
              <a:rPr lang="en-US" sz="3899" b="1">
                <a:solidFill>
                  <a:srgbClr val="FFFFFF"/>
                </a:solidFill>
                <a:latin typeface="Open Sans 1 Bold"/>
                <a:ea typeface="Open Sans 1 Bold"/>
                <a:cs typeface="Open Sans 1 Bold"/>
                <a:sym typeface="Open Sans 1 Bold"/>
              </a:rPr>
              <a:t>Trang Prediction</a:t>
            </a:r>
          </a:p>
        </p:txBody>
      </p:sp>
      <p:sp>
        <p:nvSpPr>
          <p:cNvPr id="19" name="TextBox 19"/>
          <p:cNvSpPr txBox="1"/>
          <p:nvPr/>
        </p:nvSpPr>
        <p:spPr>
          <a:xfrm>
            <a:off x="835968" y="5086350"/>
            <a:ext cx="7685650" cy="3734933"/>
          </a:xfrm>
          <a:prstGeom prst="rect">
            <a:avLst/>
          </a:prstGeom>
        </p:spPr>
        <p:txBody>
          <a:bodyPr lIns="0" tIns="0" rIns="0" bIns="0" rtlCol="0" anchor="t">
            <a:spAutoFit/>
          </a:bodyPr>
          <a:lstStyle/>
          <a:p>
            <a:pPr marL="647702" lvl="1" indent="-323851" algn="l">
              <a:lnSpc>
                <a:spcPts val="4200"/>
              </a:lnSpc>
              <a:buFont typeface="Arial"/>
              <a:buChar char="•"/>
            </a:pPr>
            <a:r>
              <a:rPr lang="en-US" sz="3399" dirty="0" err="1">
                <a:solidFill>
                  <a:srgbClr val="3B4366"/>
                </a:solidFill>
                <a:latin typeface="Muli" panose="020B0604020202020204" charset="0"/>
                <a:ea typeface="Open Sans 1"/>
                <a:cs typeface="Open Sans 1"/>
                <a:sym typeface="Open Sans 1"/>
              </a:rPr>
              <a:t>Nhận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thông</a:t>
            </a:r>
            <a:r>
              <a:rPr lang="en-US" sz="3399" dirty="0">
                <a:solidFill>
                  <a:srgbClr val="3B4366"/>
                </a:solidFill>
                <a:latin typeface="Muli" panose="020B0604020202020204" charset="0"/>
                <a:ea typeface="Open Sans 1"/>
                <a:cs typeface="Open Sans 1"/>
                <a:sym typeface="Open Sans 1"/>
              </a:rPr>
              <a:t> tin </a:t>
            </a:r>
            <a:r>
              <a:rPr lang="en-US" sz="3399" dirty="0" err="1">
                <a:solidFill>
                  <a:srgbClr val="3B4366"/>
                </a:solidFill>
                <a:latin typeface="Muli" panose="020B0604020202020204" charset="0"/>
                <a:ea typeface="Open Sans 1"/>
                <a:cs typeface="Open Sans 1"/>
                <a:sym typeface="Open Sans 1"/>
              </a:rPr>
              <a:t>sức</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khỏe</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từ</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người</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dùng</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số</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lần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mang</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thai</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mức</a:t>
            </a:r>
            <a:r>
              <a:rPr lang="en-US" sz="3399" dirty="0">
                <a:solidFill>
                  <a:srgbClr val="3B4366"/>
                </a:solidFill>
                <a:latin typeface="Muli" panose="020B0604020202020204" charset="0"/>
                <a:ea typeface="Open Sans 1"/>
                <a:cs typeface="Open Sans 1"/>
                <a:sym typeface="Open Sans 1"/>
              </a:rPr>
              <a:t> glucose, BMI...).</a:t>
            </a:r>
          </a:p>
          <a:p>
            <a:pPr marL="647702" lvl="1" indent="-323851" algn="l">
              <a:lnSpc>
                <a:spcPts val="4200"/>
              </a:lnSpc>
              <a:buFont typeface="Arial"/>
              <a:buChar char="•"/>
            </a:pPr>
            <a:r>
              <a:rPr lang="en-US" sz="3399" dirty="0" err="1">
                <a:solidFill>
                  <a:srgbClr val="3B4366"/>
                </a:solidFill>
                <a:latin typeface="Muli" panose="020B0604020202020204" charset="0"/>
                <a:ea typeface="Open Sans 1"/>
                <a:cs typeface="Open Sans 1"/>
                <a:sym typeface="Open Sans 1"/>
              </a:rPr>
              <a:t>Chuẩn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hóa</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dữ</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liệu</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và</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đưa</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vào</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mô</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hình</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tiểu</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đường</a:t>
            </a:r>
            <a:r>
              <a:rPr lang="en-US" sz="3399" dirty="0">
                <a:solidFill>
                  <a:srgbClr val="3B4366"/>
                </a:solidFill>
                <a:latin typeface="Muli" panose="020B0604020202020204" charset="0"/>
                <a:ea typeface="Open Sans 1"/>
                <a:cs typeface="Open Sans 1"/>
                <a:sym typeface="Open Sans 1"/>
              </a:rPr>
              <a:t>.</a:t>
            </a:r>
          </a:p>
          <a:p>
            <a:pPr marL="647702" lvl="1" indent="-323851" algn="l">
              <a:lnSpc>
                <a:spcPts val="4200"/>
              </a:lnSpc>
              <a:buFont typeface="Arial"/>
              <a:buChar char="•"/>
            </a:pPr>
            <a:r>
              <a:rPr lang="en-US" sz="3399" dirty="0" err="1">
                <a:solidFill>
                  <a:srgbClr val="3B4366"/>
                </a:solidFill>
                <a:latin typeface="Muli" panose="020B0604020202020204" charset="0"/>
                <a:ea typeface="Open Sans 1"/>
                <a:cs typeface="Open Sans 1"/>
                <a:sym typeface="Open Sans 1"/>
              </a:rPr>
              <a:t>Hiển</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thị</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kết</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quả</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dự</a:t>
            </a:r>
            <a:r>
              <a:rPr lang="en-US" sz="3399" dirty="0">
                <a:solidFill>
                  <a:srgbClr val="3B4366"/>
                </a:solidFill>
                <a:latin typeface="Muli" panose="020B0604020202020204" charset="0"/>
                <a:ea typeface="Open Sans 1"/>
                <a:cs typeface="Open Sans 1"/>
                <a:sym typeface="Open Sans 1"/>
              </a:rPr>
              <a:t> </a:t>
            </a:r>
            <a:r>
              <a:rPr lang="en-US" sz="3399" dirty="0" err="1">
                <a:solidFill>
                  <a:srgbClr val="3B4366"/>
                </a:solidFill>
                <a:latin typeface="Muli" panose="020B0604020202020204" charset="0"/>
                <a:ea typeface="Open Sans 1"/>
                <a:cs typeface="Open Sans 1"/>
                <a:sym typeface="Open Sans 1"/>
              </a:rPr>
              <a:t>đoán</a:t>
            </a:r>
            <a:r>
              <a:rPr lang="en-US" sz="3399" dirty="0">
                <a:solidFill>
                  <a:srgbClr val="3B4366"/>
                </a:solidFill>
                <a:latin typeface="Muli" panose="020B0604020202020204" charset="0"/>
                <a:ea typeface="Open Sans 1"/>
                <a:cs typeface="Open Sans 1"/>
                <a:sym typeface="Open Sans 1"/>
              </a:rPr>
              <a:t>.</a:t>
            </a:r>
          </a:p>
          <a:p>
            <a:pPr algn="l">
              <a:lnSpc>
                <a:spcPts val="4200"/>
              </a:lnSpc>
            </a:pPr>
            <a:endParaRPr lang="en-US" sz="3000" dirty="0">
              <a:solidFill>
                <a:srgbClr val="000000"/>
              </a:solidFill>
              <a:latin typeface="Open Sans 1"/>
              <a:ea typeface="Open Sans 1"/>
              <a:cs typeface="Open Sans 1"/>
              <a:sym typeface="Open Sans 1"/>
            </a:endParaRPr>
          </a:p>
        </p:txBody>
      </p:sp>
      <p:sp>
        <p:nvSpPr>
          <p:cNvPr id="20" name="TextBox 20"/>
          <p:cNvSpPr txBox="1"/>
          <p:nvPr/>
        </p:nvSpPr>
        <p:spPr>
          <a:xfrm>
            <a:off x="1262307" y="3960781"/>
            <a:ext cx="6554391" cy="661207"/>
          </a:xfrm>
          <a:prstGeom prst="rect">
            <a:avLst/>
          </a:prstGeom>
        </p:spPr>
        <p:txBody>
          <a:bodyPr lIns="0" tIns="0" rIns="0" bIns="0" rtlCol="0" anchor="t">
            <a:spAutoFit/>
          </a:bodyPr>
          <a:lstStyle/>
          <a:p>
            <a:pPr algn="ctr">
              <a:lnSpc>
                <a:spcPts val="5599"/>
              </a:lnSpc>
            </a:pPr>
            <a:r>
              <a:rPr lang="en-US" sz="4000" b="1" dirty="0" err="1">
                <a:solidFill>
                  <a:srgbClr val="3B4366"/>
                </a:solidFill>
                <a:latin typeface="Muli" panose="020B0604020202020204" charset="0"/>
                <a:ea typeface="Open Sans 1"/>
                <a:cs typeface="Open Sans 1"/>
                <a:sym typeface="Open Sans 1 Bold"/>
              </a:rPr>
              <a:t>Dự</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đoán</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bệnh</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tiểu</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đường</a:t>
            </a:r>
            <a:endParaRPr lang="en-US" sz="4000" b="1" dirty="0">
              <a:solidFill>
                <a:srgbClr val="3B4366"/>
              </a:solidFill>
              <a:latin typeface="Muli" panose="020B0604020202020204" charset="0"/>
              <a:ea typeface="Open Sans 1"/>
              <a:cs typeface="Open Sans 1"/>
              <a:sym typeface="Open Sans 1 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460137" y="2640258"/>
            <a:ext cx="6176267" cy="1108223"/>
            <a:chOff x="0" y="0"/>
            <a:chExt cx="548739" cy="98462"/>
          </a:xfrm>
        </p:grpSpPr>
        <p:sp>
          <p:nvSpPr>
            <p:cNvPr id="14" name="Freeform 14"/>
            <p:cNvSpPr/>
            <p:nvPr/>
          </p:nvSpPr>
          <p:spPr>
            <a:xfrm>
              <a:off x="0" y="0"/>
              <a:ext cx="548739" cy="98462"/>
            </a:xfrm>
            <a:custGeom>
              <a:avLst/>
              <a:gdLst/>
              <a:ahLst/>
              <a:cxnLst/>
              <a:rect l="l" t="t" r="r" b="b"/>
              <a:pathLst>
                <a:path w="548739" h="98462">
                  <a:moveTo>
                    <a:pt x="45126" y="0"/>
                  </a:moveTo>
                  <a:lnTo>
                    <a:pt x="503613" y="0"/>
                  </a:lnTo>
                  <a:cubicBezTo>
                    <a:pt x="528535" y="0"/>
                    <a:pt x="548739" y="20204"/>
                    <a:pt x="548739" y="45126"/>
                  </a:cubicBezTo>
                  <a:lnTo>
                    <a:pt x="548739" y="53336"/>
                  </a:lnTo>
                  <a:cubicBezTo>
                    <a:pt x="548739" y="78258"/>
                    <a:pt x="528535" y="98462"/>
                    <a:pt x="503613" y="98462"/>
                  </a:cubicBezTo>
                  <a:lnTo>
                    <a:pt x="45126" y="98462"/>
                  </a:lnTo>
                  <a:cubicBezTo>
                    <a:pt x="33158" y="98462"/>
                    <a:pt x="21680" y="93707"/>
                    <a:pt x="13217" y="85244"/>
                  </a:cubicBezTo>
                  <a:cubicBezTo>
                    <a:pt x="4754" y="76782"/>
                    <a:pt x="0" y="65304"/>
                    <a:pt x="0" y="53336"/>
                  </a:cubicBezTo>
                  <a:lnTo>
                    <a:pt x="0" y="45126"/>
                  </a:lnTo>
                  <a:cubicBezTo>
                    <a:pt x="0" y="33158"/>
                    <a:pt x="4754" y="21680"/>
                    <a:pt x="13217" y="13217"/>
                  </a:cubicBezTo>
                  <a:cubicBezTo>
                    <a:pt x="21680" y="4754"/>
                    <a:pt x="33158" y="0"/>
                    <a:pt x="451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5" name="TextBox 15"/>
            <p:cNvSpPr txBox="1"/>
            <p:nvPr/>
          </p:nvSpPr>
          <p:spPr>
            <a:xfrm>
              <a:off x="0" y="19050"/>
              <a:ext cx="548739" cy="79412"/>
            </a:xfrm>
            <a:prstGeom prst="rect">
              <a:avLst/>
            </a:prstGeom>
          </p:spPr>
          <p:txBody>
            <a:bodyPr lIns="50800" tIns="50800" rIns="50800" bIns="50800" rtlCol="0" anchor="ctr"/>
            <a:lstStyle/>
            <a:p>
              <a:pPr algn="ctr">
                <a:lnSpc>
                  <a:spcPts val="2089"/>
                </a:lnSpc>
              </a:pPr>
              <a:endParaRPr/>
            </a:p>
          </p:txBody>
        </p:sp>
      </p:grpSp>
      <p:sp>
        <p:nvSpPr>
          <p:cNvPr id="16" name="Freeform 16"/>
          <p:cNvSpPr/>
          <p:nvPr/>
        </p:nvSpPr>
        <p:spPr>
          <a:xfrm>
            <a:off x="2460137" y="4843899"/>
            <a:ext cx="11112794" cy="2698176"/>
          </a:xfrm>
          <a:custGeom>
            <a:avLst/>
            <a:gdLst/>
            <a:ahLst/>
            <a:cxnLst/>
            <a:rect l="l" t="t" r="r" b="b"/>
            <a:pathLst>
              <a:path w="11112794" h="2698176">
                <a:moveTo>
                  <a:pt x="0" y="0"/>
                </a:moveTo>
                <a:lnTo>
                  <a:pt x="11112794" y="0"/>
                </a:lnTo>
                <a:lnTo>
                  <a:pt x="11112794" y="2698175"/>
                </a:lnTo>
                <a:lnTo>
                  <a:pt x="0" y="2698175"/>
                </a:lnTo>
                <a:lnTo>
                  <a:pt x="0" y="0"/>
                </a:lnTo>
                <a:close/>
              </a:path>
            </a:pathLst>
          </a:custGeom>
          <a:blipFill>
            <a:blip r:embed="rId4"/>
            <a:stretch>
              <a:fillRect r="-1695"/>
            </a:stretch>
          </a:blipFill>
        </p:spPr>
      </p:sp>
      <p:sp>
        <p:nvSpPr>
          <p:cNvPr id="17" name="TextBox 17"/>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8" name="TextBox 18"/>
          <p:cNvSpPr txBox="1"/>
          <p:nvPr/>
        </p:nvSpPr>
        <p:spPr>
          <a:xfrm>
            <a:off x="3274310" y="2824799"/>
            <a:ext cx="4547921" cy="662940"/>
          </a:xfrm>
          <a:prstGeom prst="rect">
            <a:avLst/>
          </a:prstGeom>
        </p:spPr>
        <p:txBody>
          <a:bodyPr lIns="0" tIns="0" rIns="0" bIns="0" rtlCol="0" anchor="t">
            <a:spAutoFit/>
          </a:bodyPr>
          <a:lstStyle/>
          <a:p>
            <a:pPr algn="l">
              <a:lnSpc>
                <a:spcPts val="5459"/>
              </a:lnSpc>
            </a:pPr>
            <a:r>
              <a:rPr lang="en-US" sz="3899" b="1">
                <a:solidFill>
                  <a:srgbClr val="FFFFFF"/>
                </a:solidFill>
                <a:latin typeface="Open Sans 1 Bold"/>
                <a:ea typeface="Open Sans 1 Bold"/>
                <a:cs typeface="Open Sans 1 Bold"/>
                <a:sym typeface="Open Sans 1 Bold"/>
              </a:rPr>
              <a:t>Trang Prediction</a:t>
            </a:r>
          </a:p>
        </p:txBody>
      </p:sp>
      <p:sp>
        <p:nvSpPr>
          <p:cNvPr id="19" name="TextBox 19"/>
          <p:cNvSpPr txBox="1"/>
          <p:nvPr/>
        </p:nvSpPr>
        <p:spPr>
          <a:xfrm>
            <a:off x="1600200" y="3803754"/>
            <a:ext cx="5871248" cy="728533"/>
          </a:xfrm>
          <a:prstGeom prst="rect">
            <a:avLst/>
          </a:prstGeom>
        </p:spPr>
        <p:txBody>
          <a:bodyPr wrap="square" lIns="0" tIns="0" rIns="0" bIns="0" rtlCol="0" anchor="t">
            <a:spAutoFit/>
          </a:bodyPr>
          <a:lstStyle/>
          <a:p>
            <a:pPr algn="ctr">
              <a:lnSpc>
                <a:spcPts val="6300"/>
              </a:lnSpc>
            </a:pPr>
            <a:r>
              <a:rPr lang="en-US" sz="4000" b="1" dirty="0" err="1">
                <a:solidFill>
                  <a:srgbClr val="3B4366"/>
                </a:solidFill>
                <a:latin typeface="Muli" panose="020B0604020202020204" charset="0"/>
                <a:ea typeface="Open Sans 1"/>
                <a:cs typeface="Open Sans 1"/>
                <a:sym typeface="Open Sans 1 Bold"/>
              </a:rPr>
              <a:t>Dự</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đoán</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bệnh</a:t>
            </a:r>
            <a:r>
              <a:rPr lang="en-US" sz="4000" b="1" dirty="0">
                <a:solidFill>
                  <a:srgbClr val="3B4366"/>
                </a:solidFill>
                <a:latin typeface="Muli" panose="020B0604020202020204" charset="0"/>
                <a:ea typeface="Open Sans 1"/>
                <a:cs typeface="Open Sans 1"/>
                <a:sym typeface="Open Sans 1 Bold"/>
              </a:rPr>
              <a:t> </a:t>
            </a:r>
            <a:r>
              <a:rPr lang="en-US" sz="4000" b="1" dirty="0" err="1">
                <a:solidFill>
                  <a:srgbClr val="3B4366"/>
                </a:solidFill>
                <a:latin typeface="Muli" panose="020B0604020202020204" charset="0"/>
                <a:ea typeface="Open Sans 1"/>
                <a:cs typeface="Open Sans 1"/>
                <a:sym typeface="Open Sans 1 Bold"/>
              </a:rPr>
              <a:t>tim</a:t>
            </a:r>
            <a:endParaRPr lang="en-US" sz="4000" b="1" dirty="0">
              <a:solidFill>
                <a:srgbClr val="3B4366"/>
              </a:solidFill>
              <a:latin typeface="Muli" panose="020B0604020202020204" charset="0"/>
              <a:ea typeface="Open Sans 1"/>
              <a:cs typeface="Open Sans 1"/>
              <a:sym typeface="Open Sans 1 Bold"/>
            </a:endParaRPr>
          </a:p>
        </p:txBody>
      </p:sp>
      <p:sp>
        <p:nvSpPr>
          <p:cNvPr id="20" name="TextBox 20"/>
          <p:cNvSpPr txBox="1"/>
          <p:nvPr/>
        </p:nvSpPr>
        <p:spPr>
          <a:xfrm>
            <a:off x="2460137" y="7853687"/>
            <a:ext cx="11550367" cy="1187569"/>
          </a:xfrm>
          <a:prstGeom prst="rect">
            <a:avLst/>
          </a:prstGeom>
        </p:spPr>
        <p:txBody>
          <a:bodyPr lIns="0" tIns="0" rIns="0" bIns="0" rtlCol="0" anchor="t">
            <a:spAutoFit/>
          </a:bodyPr>
          <a:lstStyle/>
          <a:p>
            <a:pPr algn="l">
              <a:lnSpc>
                <a:spcPts val="4759"/>
              </a:lnSpc>
            </a:pPr>
            <a:r>
              <a:rPr lang="en-US" sz="3600" dirty="0">
                <a:solidFill>
                  <a:srgbClr val="3B4366"/>
                </a:solidFill>
                <a:latin typeface="Muli" panose="020B0604020202020204" charset="0"/>
                <a:ea typeface="Open Sans 1"/>
                <a:cs typeface="Open Sans 1"/>
                <a:sym typeface="Open Sans 1"/>
              </a:rPr>
              <a:t>Quy</a:t>
            </a:r>
            <a:r>
              <a:rPr lang="en-US" sz="3600" dirty="0">
                <a:solidFill>
                  <a:srgbClr val="000000"/>
                </a:solidFill>
                <a:latin typeface="Open Sans 1"/>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trình</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tương</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tự</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dự</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đoán</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tiểu</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đường</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thu</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thập</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thông</a:t>
            </a:r>
            <a:r>
              <a:rPr lang="en-US" sz="3600" dirty="0">
                <a:solidFill>
                  <a:srgbClr val="3B4366"/>
                </a:solidFill>
                <a:latin typeface="Muli" panose="020B0604020202020204" charset="0"/>
                <a:ea typeface="Open Sans 1"/>
                <a:cs typeface="Open Sans 1"/>
                <a:sym typeface="Open Sans 1"/>
              </a:rPr>
              <a:t> tin </a:t>
            </a:r>
            <a:r>
              <a:rPr lang="en-US" sz="3600" dirty="0" err="1">
                <a:solidFill>
                  <a:srgbClr val="3B4366"/>
                </a:solidFill>
                <a:latin typeface="Muli" panose="020B0604020202020204" charset="0"/>
                <a:ea typeface="Open Sans 1"/>
                <a:cs typeface="Open Sans 1"/>
                <a:sym typeface="Open Sans 1"/>
              </a:rPr>
              <a:t>sức</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khỏe</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chuẩn</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hóa</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và</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đưa</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vào</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mô</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hình</a:t>
            </a:r>
            <a:r>
              <a:rPr lang="en-US" sz="3600" dirty="0">
                <a:solidFill>
                  <a:srgbClr val="3B4366"/>
                </a:solidFill>
                <a:latin typeface="Muli" panose="020B0604020202020204" charset="0"/>
                <a:ea typeface="Open Sans 1"/>
                <a:cs typeface="Open Sans 1"/>
                <a:sym typeface="Open Sans 1"/>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3159524" y="2566808"/>
            <a:ext cx="6176267" cy="1108223"/>
            <a:chOff x="0" y="0"/>
            <a:chExt cx="548739" cy="98462"/>
          </a:xfrm>
        </p:grpSpPr>
        <p:sp>
          <p:nvSpPr>
            <p:cNvPr id="14" name="Freeform 14"/>
            <p:cNvSpPr/>
            <p:nvPr/>
          </p:nvSpPr>
          <p:spPr>
            <a:xfrm>
              <a:off x="0" y="0"/>
              <a:ext cx="548739" cy="98462"/>
            </a:xfrm>
            <a:custGeom>
              <a:avLst/>
              <a:gdLst/>
              <a:ahLst/>
              <a:cxnLst/>
              <a:rect l="l" t="t" r="r" b="b"/>
              <a:pathLst>
                <a:path w="548739" h="98462">
                  <a:moveTo>
                    <a:pt x="45126" y="0"/>
                  </a:moveTo>
                  <a:lnTo>
                    <a:pt x="503613" y="0"/>
                  </a:lnTo>
                  <a:cubicBezTo>
                    <a:pt x="528535" y="0"/>
                    <a:pt x="548739" y="20204"/>
                    <a:pt x="548739" y="45126"/>
                  </a:cubicBezTo>
                  <a:lnTo>
                    <a:pt x="548739" y="53336"/>
                  </a:lnTo>
                  <a:cubicBezTo>
                    <a:pt x="548739" y="78258"/>
                    <a:pt x="528535" y="98462"/>
                    <a:pt x="503613" y="98462"/>
                  </a:cubicBezTo>
                  <a:lnTo>
                    <a:pt x="45126" y="98462"/>
                  </a:lnTo>
                  <a:cubicBezTo>
                    <a:pt x="33158" y="98462"/>
                    <a:pt x="21680" y="93707"/>
                    <a:pt x="13217" y="85244"/>
                  </a:cubicBezTo>
                  <a:cubicBezTo>
                    <a:pt x="4754" y="76782"/>
                    <a:pt x="0" y="65304"/>
                    <a:pt x="0" y="53336"/>
                  </a:cubicBezTo>
                  <a:lnTo>
                    <a:pt x="0" y="45126"/>
                  </a:lnTo>
                  <a:cubicBezTo>
                    <a:pt x="0" y="33158"/>
                    <a:pt x="4754" y="21680"/>
                    <a:pt x="13217" y="13217"/>
                  </a:cubicBezTo>
                  <a:cubicBezTo>
                    <a:pt x="21680" y="4754"/>
                    <a:pt x="33158" y="0"/>
                    <a:pt x="451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5" name="TextBox 15"/>
            <p:cNvSpPr txBox="1"/>
            <p:nvPr/>
          </p:nvSpPr>
          <p:spPr>
            <a:xfrm>
              <a:off x="0" y="19050"/>
              <a:ext cx="548739" cy="79412"/>
            </a:xfrm>
            <a:prstGeom prst="rect">
              <a:avLst/>
            </a:prstGeom>
          </p:spPr>
          <p:txBody>
            <a:bodyPr lIns="50800" tIns="50800" rIns="50800" bIns="50800" rtlCol="0" anchor="ctr"/>
            <a:lstStyle/>
            <a:p>
              <a:pPr algn="ctr">
                <a:lnSpc>
                  <a:spcPts val="2089"/>
                </a:lnSpc>
              </a:pPr>
              <a:endParaRPr/>
            </a:p>
          </p:txBody>
        </p:sp>
      </p:grpSp>
      <p:sp>
        <p:nvSpPr>
          <p:cNvPr id="16" name="Freeform 16"/>
          <p:cNvSpPr/>
          <p:nvPr/>
        </p:nvSpPr>
        <p:spPr>
          <a:xfrm>
            <a:off x="9292998" y="3922662"/>
            <a:ext cx="8233002" cy="5917470"/>
          </a:xfrm>
          <a:custGeom>
            <a:avLst/>
            <a:gdLst/>
            <a:ahLst/>
            <a:cxnLst/>
            <a:rect l="l" t="t" r="r" b="b"/>
            <a:pathLst>
              <a:path w="8233002" h="5917470">
                <a:moveTo>
                  <a:pt x="0" y="0"/>
                </a:moveTo>
                <a:lnTo>
                  <a:pt x="8233003" y="0"/>
                </a:lnTo>
                <a:lnTo>
                  <a:pt x="8233003" y="5917470"/>
                </a:lnTo>
                <a:lnTo>
                  <a:pt x="0" y="5917470"/>
                </a:lnTo>
                <a:lnTo>
                  <a:pt x="0" y="0"/>
                </a:lnTo>
                <a:close/>
              </a:path>
            </a:pathLst>
          </a:custGeom>
          <a:blipFill>
            <a:blip r:embed="rId4"/>
            <a:stretch>
              <a:fillRect/>
            </a:stretch>
          </a:blipFill>
        </p:spPr>
      </p:sp>
      <p:sp>
        <p:nvSpPr>
          <p:cNvPr id="17" name="TextBox 17"/>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8" name="TextBox 18"/>
          <p:cNvSpPr txBox="1"/>
          <p:nvPr/>
        </p:nvSpPr>
        <p:spPr>
          <a:xfrm>
            <a:off x="3973697" y="2751349"/>
            <a:ext cx="4547921" cy="662940"/>
          </a:xfrm>
          <a:prstGeom prst="rect">
            <a:avLst/>
          </a:prstGeom>
        </p:spPr>
        <p:txBody>
          <a:bodyPr lIns="0" tIns="0" rIns="0" bIns="0" rtlCol="0" anchor="t">
            <a:spAutoFit/>
          </a:bodyPr>
          <a:lstStyle/>
          <a:p>
            <a:pPr algn="l">
              <a:lnSpc>
                <a:spcPts val="5459"/>
              </a:lnSpc>
            </a:pPr>
            <a:r>
              <a:rPr lang="en-US" sz="3899" b="1">
                <a:solidFill>
                  <a:srgbClr val="FFFFFF"/>
                </a:solidFill>
                <a:latin typeface="Open Sans 1 Bold"/>
                <a:ea typeface="Open Sans 1 Bold"/>
                <a:cs typeface="Open Sans 1 Bold"/>
                <a:sym typeface="Open Sans 1 Bold"/>
              </a:rPr>
              <a:t>Trang Prediction</a:t>
            </a:r>
          </a:p>
        </p:txBody>
      </p:sp>
      <p:sp>
        <p:nvSpPr>
          <p:cNvPr id="19" name="TextBox 19"/>
          <p:cNvSpPr txBox="1"/>
          <p:nvPr/>
        </p:nvSpPr>
        <p:spPr>
          <a:xfrm>
            <a:off x="762000" y="5244665"/>
            <a:ext cx="9026617" cy="3734933"/>
          </a:xfrm>
          <a:prstGeom prst="rect">
            <a:avLst/>
          </a:prstGeom>
        </p:spPr>
        <p:txBody>
          <a:bodyPr lIns="0" tIns="0" rIns="0" bIns="0" rtlCol="0" anchor="t">
            <a:spAutoFit/>
          </a:bodyPr>
          <a:lstStyle/>
          <a:p>
            <a:pPr marL="647702" lvl="1" indent="-323851" algn="l">
              <a:lnSpc>
                <a:spcPts val="4200"/>
              </a:lnSpc>
              <a:buFont typeface="Arial"/>
              <a:buChar char="•"/>
            </a:pPr>
            <a:r>
              <a:rPr lang="en-US" sz="3600" dirty="0" err="1">
                <a:solidFill>
                  <a:srgbClr val="3B4366"/>
                </a:solidFill>
                <a:latin typeface="Muli" panose="020B0604020202020204" charset="0"/>
                <a:ea typeface="Open Sans 1"/>
                <a:cs typeface="Open Sans 1"/>
                <a:sym typeface="Open Sans 1"/>
              </a:rPr>
              <a:t>Tải</a:t>
            </a:r>
            <a:r>
              <a:rPr lang="en-US" sz="3000" dirty="0">
                <a:solidFill>
                  <a:srgbClr val="000000"/>
                </a:solidFill>
                <a:latin typeface="Open Sans 1"/>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ảnh</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Người</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dùng</a:t>
            </a:r>
            <a:r>
              <a:rPr lang="en-US" sz="3600" dirty="0">
                <a:solidFill>
                  <a:srgbClr val="3B4366"/>
                </a:solidFill>
                <a:latin typeface="Muli" panose="020B0604020202020204" charset="0"/>
                <a:ea typeface="Open Sans 1"/>
                <a:cs typeface="Open Sans 1"/>
                <a:sym typeface="Open Sans 1"/>
              </a:rPr>
              <a:t> upload </a:t>
            </a:r>
            <a:r>
              <a:rPr lang="en-US" sz="3600" dirty="0" err="1">
                <a:solidFill>
                  <a:srgbClr val="3B4366"/>
                </a:solidFill>
                <a:latin typeface="Muli" panose="020B0604020202020204" charset="0"/>
                <a:ea typeface="Open Sans 1"/>
                <a:cs typeface="Open Sans 1"/>
                <a:sym typeface="Open Sans 1"/>
              </a:rPr>
              <a:t>ảnh</a:t>
            </a:r>
            <a:r>
              <a:rPr lang="en-US" sz="3600" dirty="0">
                <a:solidFill>
                  <a:srgbClr val="3B4366"/>
                </a:solidFill>
                <a:latin typeface="Muli" panose="020B0604020202020204" charset="0"/>
                <a:ea typeface="Open Sans 1"/>
                <a:cs typeface="Open Sans 1"/>
                <a:sym typeface="Open Sans 1"/>
              </a:rPr>
              <a:t> X-</a:t>
            </a:r>
            <a:r>
              <a:rPr lang="en-US" sz="3600" dirty="0" err="1">
                <a:solidFill>
                  <a:srgbClr val="3B4366"/>
                </a:solidFill>
                <a:latin typeface="Muli" panose="020B0604020202020204" charset="0"/>
                <a:ea typeface="Open Sans 1"/>
                <a:cs typeface="Open Sans 1"/>
                <a:sym typeface="Open Sans 1"/>
              </a:rPr>
              <a:t>quang</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ngực</a:t>
            </a:r>
            <a:r>
              <a:rPr lang="en-US" sz="3600" dirty="0">
                <a:solidFill>
                  <a:srgbClr val="3B4366"/>
                </a:solidFill>
                <a:latin typeface="Muli" panose="020B0604020202020204" charset="0"/>
                <a:ea typeface="Open Sans 1"/>
                <a:cs typeface="Open Sans 1"/>
                <a:sym typeface="Open Sans 1"/>
              </a:rPr>
              <a:t>.</a:t>
            </a:r>
          </a:p>
          <a:p>
            <a:pPr marL="647702" lvl="1" indent="-323851" algn="l">
              <a:lnSpc>
                <a:spcPts val="4200"/>
              </a:lnSpc>
              <a:buFont typeface="Arial"/>
              <a:buChar char="•"/>
            </a:pPr>
            <a:r>
              <a:rPr lang="en-US" sz="3600" dirty="0" err="1">
                <a:solidFill>
                  <a:srgbClr val="3B4366"/>
                </a:solidFill>
                <a:latin typeface="Muli" panose="020B0604020202020204" charset="0"/>
                <a:ea typeface="Open Sans 1"/>
                <a:cs typeface="Open Sans 1"/>
                <a:sym typeface="Open Sans 1"/>
              </a:rPr>
              <a:t>Xử</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lý</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ảnh</a:t>
            </a:r>
            <a:r>
              <a:rPr lang="en-US" sz="3600" dirty="0">
                <a:solidFill>
                  <a:srgbClr val="3B4366"/>
                </a:solidFill>
                <a:latin typeface="Muli" panose="020B0604020202020204" charset="0"/>
                <a:ea typeface="Open Sans 1"/>
                <a:cs typeface="Open Sans 1"/>
                <a:sym typeface="Open Sans 1"/>
              </a:rPr>
              <a:t>: Resize, </a:t>
            </a:r>
            <a:r>
              <a:rPr lang="en-US" sz="3600" dirty="0" err="1">
                <a:solidFill>
                  <a:srgbClr val="3B4366"/>
                </a:solidFill>
                <a:latin typeface="Muli" panose="020B0604020202020204" charset="0"/>
                <a:ea typeface="Open Sans 1"/>
                <a:cs typeface="Open Sans 1"/>
                <a:sym typeface="Open Sans 1"/>
              </a:rPr>
              <a:t>chuẩn</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hóa</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bằng</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preprocess_input</a:t>
            </a:r>
            <a:r>
              <a:rPr lang="en-US" sz="3600" dirty="0">
                <a:solidFill>
                  <a:srgbClr val="3B4366"/>
                </a:solidFill>
                <a:latin typeface="Muli" panose="020B0604020202020204" charset="0"/>
                <a:ea typeface="Open Sans 1"/>
                <a:cs typeface="Open Sans 1"/>
                <a:sym typeface="Open Sans 1"/>
              </a:rPr>
              <a:t>.</a:t>
            </a:r>
          </a:p>
          <a:p>
            <a:pPr marL="647702" lvl="1" indent="-323851" algn="l">
              <a:lnSpc>
                <a:spcPts val="4200"/>
              </a:lnSpc>
              <a:buFont typeface="Arial"/>
              <a:buChar char="•"/>
            </a:pPr>
            <a:r>
              <a:rPr lang="en-US" sz="3600" dirty="0" err="1">
                <a:solidFill>
                  <a:srgbClr val="3B4366"/>
                </a:solidFill>
                <a:latin typeface="Muli" panose="020B0604020202020204" charset="0"/>
                <a:ea typeface="Open Sans 1"/>
                <a:cs typeface="Open Sans 1"/>
                <a:sym typeface="Open Sans 1"/>
              </a:rPr>
              <a:t>Dự</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đoán</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Đưa</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ảnh</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vào</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mô</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hình</a:t>
            </a:r>
            <a:r>
              <a:rPr lang="en-US" sz="3600" dirty="0">
                <a:solidFill>
                  <a:srgbClr val="3B4366"/>
                </a:solidFill>
                <a:latin typeface="Muli" panose="020B0604020202020204" charset="0"/>
                <a:ea typeface="Open Sans 1"/>
                <a:cs typeface="Open Sans 1"/>
                <a:sym typeface="Open Sans 1"/>
              </a:rPr>
              <a:t> chest_xray.h5 </a:t>
            </a:r>
            <a:r>
              <a:rPr lang="en-US" sz="3600" dirty="0" err="1">
                <a:solidFill>
                  <a:srgbClr val="3B4366"/>
                </a:solidFill>
                <a:latin typeface="Muli" panose="020B0604020202020204" charset="0"/>
                <a:ea typeface="Open Sans 1"/>
                <a:cs typeface="Open Sans 1"/>
                <a:sym typeface="Open Sans 1"/>
              </a:rPr>
              <a:t>và</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hiển</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thị</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kết</a:t>
            </a:r>
            <a:r>
              <a:rPr lang="en-US" sz="3600" dirty="0">
                <a:solidFill>
                  <a:srgbClr val="3B4366"/>
                </a:solidFill>
                <a:latin typeface="Muli" panose="020B0604020202020204" charset="0"/>
                <a:ea typeface="Open Sans 1"/>
                <a:cs typeface="Open Sans 1"/>
                <a:sym typeface="Open Sans 1"/>
              </a:rPr>
              <a:t> </a:t>
            </a:r>
            <a:r>
              <a:rPr lang="en-US" sz="3600" dirty="0" err="1">
                <a:solidFill>
                  <a:srgbClr val="3B4366"/>
                </a:solidFill>
                <a:latin typeface="Muli" panose="020B0604020202020204" charset="0"/>
                <a:ea typeface="Open Sans 1"/>
                <a:cs typeface="Open Sans 1"/>
                <a:sym typeface="Open Sans 1"/>
              </a:rPr>
              <a:t>quả</a:t>
            </a:r>
            <a:r>
              <a:rPr lang="en-US" sz="3600" dirty="0">
                <a:solidFill>
                  <a:srgbClr val="3B4366"/>
                </a:solidFill>
                <a:latin typeface="Muli" panose="020B0604020202020204" charset="0"/>
                <a:ea typeface="Open Sans 1"/>
                <a:cs typeface="Open Sans 1"/>
                <a:sym typeface="Open Sans 1"/>
              </a:rPr>
              <a:t>.</a:t>
            </a:r>
          </a:p>
          <a:p>
            <a:pPr algn="l">
              <a:lnSpc>
                <a:spcPts val="4200"/>
              </a:lnSpc>
            </a:pPr>
            <a:endParaRPr lang="en-US" sz="3000" dirty="0">
              <a:solidFill>
                <a:srgbClr val="000000"/>
              </a:solidFill>
              <a:latin typeface="Open Sans 1"/>
              <a:ea typeface="Open Sans 1"/>
              <a:cs typeface="Open Sans 1"/>
              <a:sym typeface="Open Sans 1"/>
            </a:endParaRPr>
          </a:p>
        </p:txBody>
      </p:sp>
      <p:sp>
        <p:nvSpPr>
          <p:cNvPr id="20" name="TextBox 20"/>
          <p:cNvSpPr txBox="1"/>
          <p:nvPr/>
        </p:nvSpPr>
        <p:spPr>
          <a:xfrm>
            <a:off x="471246" y="4089426"/>
            <a:ext cx="7463833" cy="740844"/>
          </a:xfrm>
          <a:prstGeom prst="rect">
            <a:avLst/>
          </a:prstGeom>
        </p:spPr>
        <p:txBody>
          <a:bodyPr wrap="square" lIns="0" tIns="0" rIns="0" bIns="0" rtlCol="0" anchor="t">
            <a:spAutoFit/>
          </a:bodyPr>
          <a:lstStyle/>
          <a:p>
            <a:pPr algn="ctr">
              <a:lnSpc>
                <a:spcPts val="6300"/>
              </a:lnSpc>
            </a:pPr>
            <a:r>
              <a:rPr lang="en-US" sz="4400" b="1" dirty="0" err="1">
                <a:solidFill>
                  <a:srgbClr val="3B4366"/>
                </a:solidFill>
                <a:latin typeface="Muli" panose="020B0604020202020204" charset="0"/>
                <a:ea typeface="Open Sans 1"/>
                <a:cs typeface="Open Sans 1"/>
                <a:sym typeface="Open Sans 1 Bold"/>
              </a:rPr>
              <a:t>Dự</a:t>
            </a:r>
            <a:r>
              <a:rPr lang="en-US" sz="4400" b="1" dirty="0">
                <a:solidFill>
                  <a:srgbClr val="3B4366"/>
                </a:solidFill>
                <a:latin typeface="Muli" panose="020B0604020202020204" charset="0"/>
                <a:ea typeface="Open Sans 1"/>
                <a:cs typeface="Open Sans 1"/>
                <a:sym typeface="Open Sans 1 Bold"/>
              </a:rPr>
              <a:t> </a:t>
            </a:r>
            <a:r>
              <a:rPr lang="en-US" sz="4400" b="1" dirty="0" err="1">
                <a:solidFill>
                  <a:srgbClr val="3B4366"/>
                </a:solidFill>
                <a:latin typeface="Muli" panose="020B0604020202020204" charset="0"/>
                <a:ea typeface="Open Sans 1"/>
                <a:cs typeface="Open Sans 1"/>
                <a:sym typeface="Open Sans 1 Bold"/>
              </a:rPr>
              <a:t>đoán</a:t>
            </a:r>
            <a:r>
              <a:rPr lang="en-US" sz="4400" b="1" dirty="0">
                <a:solidFill>
                  <a:srgbClr val="3B4366"/>
                </a:solidFill>
                <a:latin typeface="Muli" panose="020B0604020202020204" charset="0"/>
                <a:ea typeface="Open Sans 1"/>
                <a:cs typeface="Open Sans 1"/>
                <a:sym typeface="Open Sans 1 Bold"/>
              </a:rPr>
              <a:t> </a:t>
            </a:r>
            <a:r>
              <a:rPr lang="en-US" sz="4400" b="1" dirty="0" err="1">
                <a:solidFill>
                  <a:srgbClr val="3B4366"/>
                </a:solidFill>
                <a:latin typeface="Muli" panose="020B0604020202020204" charset="0"/>
                <a:ea typeface="Open Sans 1"/>
                <a:cs typeface="Open Sans 1"/>
                <a:sym typeface="Open Sans 1 Bold"/>
              </a:rPr>
              <a:t>bệnh</a:t>
            </a:r>
            <a:r>
              <a:rPr lang="en-US" sz="4400" b="1" dirty="0">
                <a:solidFill>
                  <a:srgbClr val="3B4366"/>
                </a:solidFill>
                <a:latin typeface="Muli" panose="020B0604020202020204" charset="0"/>
                <a:ea typeface="Open Sans 1"/>
                <a:cs typeface="Open Sans 1"/>
                <a:sym typeface="Open Sans 1 Bold"/>
              </a:rPr>
              <a:t> </a:t>
            </a:r>
            <a:r>
              <a:rPr lang="en-US" sz="4400" b="1" dirty="0" err="1">
                <a:solidFill>
                  <a:srgbClr val="3B4366"/>
                </a:solidFill>
                <a:latin typeface="Muli" panose="020B0604020202020204" charset="0"/>
                <a:ea typeface="Open Sans 1"/>
                <a:cs typeface="Open Sans 1"/>
                <a:sym typeface="Open Sans 1 Bold"/>
              </a:rPr>
              <a:t>viêm</a:t>
            </a:r>
            <a:r>
              <a:rPr lang="en-US" sz="4400" b="1" dirty="0">
                <a:solidFill>
                  <a:srgbClr val="3B4366"/>
                </a:solidFill>
                <a:latin typeface="Muli" panose="020B0604020202020204" charset="0"/>
                <a:ea typeface="Open Sans 1"/>
                <a:cs typeface="Open Sans 1"/>
                <a:sym typeface="Open Sans 1 Bold"/>
              </a:rPr>
              <a:t> </a:t>
            </a:r>
            <a:r>
              <a:rPr lang="en-US" sz="4400" b="1" dirty="0" err="1">
                <a:solidFill>
                  <a:srgbClr val="3B4366"/>
                </a:solidFill>
                <a:latin typeface="Muli" panose="020B0604020202020204" charset="0"/>
                <a:ea typeface="Open Sans 1"/>
                <a:cs typeface="Open Sans 1"/>
                <a:sym typeface="Open Sans 1 Bold"/>
              </a:rPr>
              <a:t>phổi</a:t>
            </a:r>
            <a:endParaRPr lang="en-US" sz="4400" b="1" dirty="0">
              <a:solidFill>
                <a:srgbClr val="3B4366"/>
              </a:solidFill>
              <a:latin typeface="Muli" panose="020B0604020202020204" charset="0"/>
              <a:ea typeface="Open Sans 1"/>
              <a:cs typeface="Open Sans 1"/>
              <a:sym typeface="Open Sans 1 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5443330" y="8955638"/>
            <a:ext cx="1815970" cy="605323"/>
            <a:chOff x="0" y="0"/>
            <a:chExt cx="2421294" cy="807098"/>
          </a:xfrm>
        </p:grpSpPr>
        <p:grpSp>
          <p:nvGrpSpPr>
            <p:cNvPr id="3" name="Group 3"/>
            <p:cNvGrpSpPr/>
            <p:nvPr/>
          </p:nvGrpSpPr>
          <p:grpSpPr>
            <a:xfrm>
              <a:off x="0" y="0"/>
              <a:ext cx="1614196" cy="807098"/>
              <a:chOff x="0" y="0"/>
              <a:chExt cx="812800" cy="406400"/>
            </a:xfrm>
          </p:grpSpPr>
          <p:sp>
            <p:nvSpPr>
              <p:cNvPr id="4" name="Freeform 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5" name="TextBox 5"/>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6" name="Group 6"/>
            <p:cNvGrpSpPr/>
            <p:nvPr/>
          </p:nvGrpSpPr>
          <p:grpSpPr>
            <a:xfrm>
              <a:off x="1614196" y="0"/>
              <a:ext cx="807098" cy="80709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8" name="TextBox 8"/>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grpSp>
        <p:nvGrpSpPr>
          <p:cNvPr id="9" name="Group 9"/>
          <p:cNvGrpSpPr/>
          <p:nvPr/>
        </p:nvGrpSpPr>
        <p:grpSpPr>
          <a:xfrm>
            <a:off x="1028700" y="1028700"/>
            <a:ext cx="1676641" cy="1673206"/>
            <a:chOff x="0" y="0"/>
            <a:chExt cx="597821" cy="596596"/>
          </a:xfrm>
        </p:grpSpPr>
        <p:sp>
          <p:nvSpPr>
            <p:cNvPr id="10" name="Freeform 10"/>
            <p:cNvSpPr/>
            <p:nvPr/>
          </p:nvSpPr>
          <p:spPr>
            <a:xfrm>
              <a:off x="0" y="0"/>
              <a:ext cx="597821" cy="596596"/>
            </a:xfrm>
            <a:custGeom>
              <a:avLst/>
              <a:gdLst/>
              <a:ahLst/>
              <a:cxnLst/>
              <a:rect l="l" t="t" r="r" b="b"/>
              <a:pathLst>
                <a:path w="597821" h="596596">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1">
              <a:gsLst>
                <a:gs pos="0">
                  <a:srgbClr val="1D1E50">
                    <a:alpha val="81000"/>
                  </a:srgbClr>
                </a:gs>
                <a:gs pos="100000">
                  <a:srgbClr val="3C9FC4">
                    <a:alpha val="81000"/>
                  </a:srgbClr>
                </a:gs>
              </a:gsLst>
              <a:lin ang="0"/>
            </a:gradFill>
            <a:ln cap="rnd">
              <a:noFill/>
              <a:prstDash val="sysDot"/>
              <a:round/>
            </a:ln>
          </p:spPr>
        </p:sp>
        <p:sp>
          <p:nvSpPr>
            <p:cNvPr id="11" name="TextBox 11"/>
            <p:cNvSpPr txBox="1"/>
            <p:nvPr/>
          </p:nvSpPr>
          <p:spPr>
            <a:xfrm>
              <a:off x="0" y="19050"/>
              <a:ext cx="597821" cy="577546"/>
            </a:xfrm>
            <a:prstGeom prst="rect">
              <a:avLst/>
            </a:prstGeom>
          </p:spPr>
          <p:txBody>
            <a:bodyPr lIns="50800" tIns="50800" rIns="50800" bIns="50800" rtlCol="0" anchor="ctr"/>
            <a:lstStyle/>
            <a:p>
              <a:pPr marL="0" lvl="0" indent="0" algn="ctr">
                <a:lnSpc>
                  <a:spcPts val="2089"/>
                </a:lnSpc>
                <a:spcBef>
                  <a:spcPct val="0"/>
                </a:spcBef>
              </a:pPr>
              <a:endParaRPr/>
            </a:p>
          </p:txBody>
        </p:sp>
      </p:grpSp>
      <p:sp>
        <p:nvSpPr>
          <p:cNvPr id="12" name="Freeform 12"/>
          <p:cNvSpPr/>
          <p:nvPr/>
        </p:nvSpPr>
        <p:spPr>
          <a:xfrm>
            <a:off x="1269550" y="1264548"/>
            <a:ext cx="1190587" cy="1201510"/>
          </a:xfrm>
          <a:custGeom>
            <a:avLst/>
            <a:gdLst/>
            <a:ahLst/>
            <a:cxnLst/>
            <a:rect l="l" t="t" r="r" b="b"/>
            <a:pathLst>
              <a:path w="1190587" h="1201510">
                <a:moveTo>
                  <a:pt x="0" y="0"/>
                </a:moveTo>
                <a:lnTo>
                  <a:pt x="1190587" y="0"/>
                </a:lnTo>
                <a:lnTo>
                  <a:pt x="1190587" y="1201510"/>
                </a:lnTo>
                <a:lnTo>
                  <a:pt x="0" y="120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3159524" y="2566808"/>
            <a:ext cx="6176267" cy="1108223"/>
            <a:chOff x="0" y="0"/>
            <a:chExt cx="548739" cy="98462"/>
          </a:xfrm>
        </p:grpSpPr>
        <p:sp>
          <p:nvSpPr>
            <p:cNvPr id="14" name="Freeform 14"/>
            <p:cNvSpPr/>
            <p:nvPr/>
          </p:nvSpPr>
          <p:spPr>
            <a:xfrm>
              <a:off x="0" y="0"/>
              <a:ext cx="548739" cy="98462"/>
            </a:xfrm>
            <a:custGeom>
              <a:avLst/>
              <a:gdLst/>
              <a:ahLst/>
              <a:cxnLst/>
              <a:rect l="l" t="t" r="r" b="b"/>
              <a:pathLst>
                <a:path w="548739" h="98462">
                  <a:moveTo>
                    <a:pt x="45126" y="0"/>
                  </a:moveTo>
                  <a:lnTo>
                    <a:pt x="503613" y="0"/>
                  </a:lnTo>
                  <a:cubicBezTo>
                    <a:pt x="528535" y="0"/>
                    <a:pt x="548739" y="20204"/>
                    <a:pt x="548739" y="45126"/>
                  </a:cubicBezTo>
                  <a:lnTo>
                    <a:pt x="548739" y="53336"/>
                  </a:lnTo>
                  <a:cubicBezTo>
                    <a:pt x="548739" y="78258"/>
                    <a:pt x="528535" y="98462"/>
                    <a:pt x="503613" y="98462"/>
                  </a:cubicBezTo>
                  <a:lnTo>
                    <a:pt x="45126" y="98462"/>
                  </a:lnTo>
                  <a:cubicBezTo>
                    <a:pt x="33158" y="98462"/>
                    <a:pt x="21680" y="93707"/>
                    <a:pt x="13217" y="85244"/>
                  </a:cubicBezTo>
                  <a:cubicBezTo>
                    <a:pt x="4754" y="76782"/>
                    <a:pt x="0" y="65304"/>
                    <a:pt x="0" y="53336"/>
                  </a:cubicBezTo>
                  <a:lnTo>
                    <a:pt x="0" y="45126"/>
                  </a:lnTo>
                  <a:cubicBezTo>
                    <a:pt x="0" y="33158"/>
                    <a:pt x="4754" y="21680"/>
                    <a:pt x="13217" y="13217"/>
                  </a:cubicBezTo>
                  <a:cubicBezTo>
                    <a:pt x="21680" y="4754"/>
                    <a:pt x="33158" y="0"/>
                    <a:pt x="451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5" name="TextBox 15"/>
            <p:cNvSpPr txBox="1"/>
            <p:nvPr/>
          </p:nvSpPr>
          <p:spPr>
            <a:xfrm>
              <a:off x="0" y="19050"/>
              <a:ext cx="548739" cy="79412"/>
            </a:xfrm>
            <a:prstGeom prst="rect">
              <a:avLst/>
            </a:prstGeom>
          </p:spPr>
          <p:txBody>
            <a:bodyPr lIns="50800" tIns="50800" rIns="50800" bIns="50800" rtlCol="0" anchor="ctr"/>
            <a:lstStyle/>
            <a:p>
              <a:pPr algn="ctr">
                <a:lnSpc>
                  <a:spcPts val="2089"/>
                </a:lnSpc>
              </a:pPr>
              <a:endParaRPr/>
            </a:p>
          </p:txBody>
        </p:sp>
      </p:grpSp>
      <p:sp>
        <p:nvSpPr>
          <p:cNvPr id="16" name="Freeform 16"/>
          <p:cNvSpPr/>
          <p:nvPr/>
        </p:nvSpPr>
        <p:spPr>
          <a:xfrm>
            <a:off x="2715538" y="4881328"/>
            <a:ext cx="11301259" cy="3037213"/>
          </a:xfrm>
          <a:custGeom>
            <a:avLst/>
            <a:gdLst/>
            <a:ahLst/>
            <a:cxnLst/>
            <a:rect l="l" t="t" r="r" b="b"/>
            <a:pathLst>
              <a:path w="11301259" h="3037213">
                <a:moveTo>
                  <a:pt x="0" y="0"/>
                </a:moveTo>
                <a:lnTo>
                  <a:pt x="11301259" y="0"/>
                </a:lnTo>
                <a:lnTo>
                  <a:pt x="11301259" y="3037214"/>
                </a:lnTo>
                <a:lnTo>
                  <a:pt x="0" y="3037214"/>
                </a:lnTo>
                <a:lnTo>
                  <a:pt x="0" y="0"/>
                </a:lnTo>
                <a:close/>
              </a:path>
            </a:pathLst>
          </a:custGeom>
          <a:blipFill>
            <a:blip r:embed="rId4"/>
            <a:stretch>
              <a:fillRect/>
            </a:stretch>
          </a:blipFill>
        </p:spPr>
      </p:sp>
      <p:sp>
        <p:nvSpPr>
          <p:cNvPr id="17" name="TextBox 17"/>
          <p:cNvSpPr txBox="1"/>
          <p:nvPr/>
        </p:nvSpPr>
        <p:spPr>
          <a:xfrm>
            <a:off x="3657336" y="1411429"/>
            <a:ext cx="9417664" cy="907748"/>
          </a:xfrm>
          <a:prstGeom prst="rect">
            <a:avLst/>
          </a:prstGeom>
        </p:spPr>
        <p:txBody>
          <a:bodyPr lIns="0" tIns="0" rIns="0" bIns="0" rtlCol="0" anchor="t">
            <a:spAutoFit/>
          </a:bodyPr>
          <a:lstStyle/>
          <a:p>
            <a:pPr marL="0" lvl="0" indent="0" algn="l">
              <a:lnSpc>
                <a:spcPts val="7175"/>
              </a:lnSpc>
              <a:spcBef>
                <a:spcPct val="0"/>
              </a:spcBef>
            </a:pPr>
            <a:r>
              <a:rPr lang="en-US" sz="5979" b="1" spc="298">
                <a:solidFill>
                  <a:srgbClr val="3B4366"/>
                </a:solidFill>
                <a:latin typeface="Open Sans 2 Ultra-Bold"/>
                <a:ea typeface="Open Sans 2 Ultra-Bold"/>
                <a:cs typeface="Open Sans 2 Ultra-Bold"/>
                <a:sym typeface="Open Sans 2 Ultra-Bold"/>
              </a:rPr>
              <a:t>4. Xây dựng giao diện</a:t>
            </a:r>
          </a:p>
        </p:txBody>
      </p:sp>
      <p:sp>
        <p:nvSpPr>
          <p:cNvPr id="18" name="TextBox 18"/>
          <p:cNvSpPr txBox="1"/>
          <p:nvPr/>
        </p:nvSpPr>
        <p:spPr>
          <a:xfrm>
            <a:off x="4319217" y="2751349"/>
            <a:ext cx="4547921" cy="662940"/>
          </a:xfrm>
          <a:prstGeom prst="rect">
            <a:avLst/>
          </a:prstGeom>
        </p:spPr>
        <p:txBody>
          <a:bodyPr lIns="0" tIns="0" rIns="0" bIns="0" rtlCol="0" anchor="t">
            <a:spAutoFit/>
          </a:bodyPr>
          <a:lstStyle/>
          <a:p>
            <a:pPr algn="l">
              <a:lnSpc>
                <a:spcPts val="5459"/>
              </a:lnSpc>
            </a:pPr>
            <a:r>
              <a:rPr lang="en-US" sz="3899" b="1">
                <a:solidFill>
                  <a:srgbClr val="FFFFFF"/>
                </a:solidFill>
                <a:latin typeface="Open Sans 1 Bold"/>
                <a:ea typeface="Open Sans 1 Bold"/>
                <a:cs typeface="Open Sans 1 Bold"/>
                <a:sym typeface="Open Sans 1 Bold"/>
              </a:rPr>
              <a:t>Trang Advice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a:extLst>
            <a:ext uri="{FF2B5EF4-FFF2-40B4-BE49-F238E27FC236}">
              <a16:creationId xmlns:a16="http://schemas.microsoft.com/office/drawing/2014/main" id="{756D6C99-CFFF-12E5-B9DC-7467D16291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284E31-1EFC-CF39-8467-DFCFBA105AC1}"/>
              </a:ext>
            </a:extLst>
          </p:cNvPr>
          <p:cNvGrpSpPr/>
          <p:nvPr/>
        </p:nvGrpSpPr>
        <p:grpSpPr>
          <a:xfrm>
            <a:off x="1669923" y="1913424"/>
            <a:ext cx="5633614" cy="3963777"/>
            <a:chOff x="0" y="0"/>
            <a:chExt cx="974656" cy="685762"/>
          </a:xfrm>
        </p:grpSpPr>
        <p:sp>
          <p:nvSpPr>
            <p:cNvPr id="3" name="Freeform 3">
              <a:extLst>
                <a:ext uri="{FF2B5EF4-FFF2-40B4-BE49-F238E27FC236}">
                  <a16:creationId xmlns:a16="http://schemas.microsoft.com/office/drawing/2014/main" id="{5688D14C-88C8-FB84-8285-2AC335B9BAF0}"/>
                </a:ext>
              </a:extLst>
            </p:cNvPr>
            <p:cNvSpPr/>
            <p:nvPr/>
          </p:nvSpPr>
          <p:spPr>
            <a:xfrm>
              <a:off x="0" y="0"/>
              <a:ext cx="974656" cy="685762"/>
            </a:xfrm>
            <a:custGeom>
              <a:avLst/>
              <a:gdLst/>
              <a:ahLst/>
              <a:cxnLst/>
              <a:rect l="l" t="t" r="r" b="b"/>
              <a:pathLst>
                <a:path w="974656" h="685762">
                  <a:moveTo>
                    <a:pt x="0" y="0"/>
                  </a:moveTo>
                  <a:lnTo>
                    <a:pt x="974656" y="0"/>
                  </a:lnTo>
                  <a:lnTo>
                    <a:pt x="974656" y="685762"/>
                  </a:lnTo>
                  <a:lnTo>
                    <a:pt x="0" y="685762"/>
                  </a:lnTo>
                  <a:close/>
                </a:path>
              </a:pathLst>
            </a:custGeom>
            <a:blipFill>
              <a:blip r:embed="rId2"/>
              <a:stretch>
                <a:fillRect l="-2802" r="-2802"/>
              </a:stretch>
            </a:blipFill>
          </p:spPr>
        </p:sp>
      </p:grpSp>
      <p:grpSp>
        <p:nvGrpSpPr>
          <p:cNvPr id="4" name="Group 4">
            <a:extLst>
              <a:ext uri="{FF2B5EF4-FFF2-40B4-BE49-F238E27FC236}">
                <a16:creationId xmlns:a16="http://schemas.microsoft.com/office/drawing/2014/main" id="{F1EBB877-A33C-6BA4-09DC-38D904D452F7}"/>
              </a:ext>
            </a:extLst>
          </p:cNvPr>
          <p:cNvGrpSpPr/>
          <p:nvPr/>
        </p:nvGrpSpPr>
        <p:grpSpPr>
          <a:xfrm>
            <a:off x="3617987" y="5143500"/>
            <a:ext cx="4222060" cy="3645124"/>
            <a:chOff x="0" y="0"/>
            <a:chExt cx="904680" cy="781058"/>
          </a:xfrm>
        </p:grpSpPr>
        <p:sp>
          <p:nvSpPr>
            <p:cNvPr id="5" name="Freeform 5">
              <a:extLst>
                <a:ext uri="{FF2B5EF4-FFF2-40B4-BE49-F238E27FC236}">
                  <a16:creationId xmlns:a16="http://schemas.microsoft.com/office/drawing/2014/main" id="{5461E420-4332-3ED0-213D-D293C4D9103C}"/>
                </a:ext>
              </a:extLst>
            </p:cNvPr>
            <p:cNvSpPr/>
            <p:nvPr/>
          </p:nvSpPr>
          <p:spPr>
            <a:xfrm>
              <a:off x="0" y="0"/>
              <a:ext cx="904680" cy="781058"/>
            </a:xfrm>
            <a:custGeom>
              <a:avLst/>
              <a:gdLst/>
              <a:ahLst/>
              <a:cxnLst/>
              <a:rect l="l" t="t" r="r" b="b"/>
              <a:pathLst>
                <a:path w="904680" h="781058">
                  <a:moveTo>
                    <a:pt x="0" y="0"/>
                  </a:moveTo>
                  <a:lnTo>
                    <a:pt x="904680" y="0"/>
                  </a:lnTo>
                  <a:lnTo>
                    <a:pt x="904680" y="781058"/>
                  </a:lnTo>
                  <a:lnTo>
                    <a:pt x="0" y="781058"/>
                  </a:lnTo>
                  <a:close/>
                </a:path>
              </a:pathLst>
            </a:custGeom>
            <a:blipFill>
              <a:blip r:embed="rId3"/>
              <a:stretch>
                <a:fillRect l="-14791" r="-14791"/>
              </a:stretch>
            </a:blipFill>
          </p:spPr>
        </p:sp>
      </p:grpSp>
      <p:grpSp>
        <p:nvGrpSpPr>
          <p:cNvPr id="6" name="Group 6">
            <a:extLst>
              <a:ext uri="{FF2B5EF4-FFF2-40B4-BE49-F238E27FC236}">
                <a16:creationId xmlns:a16="http://schemas.microsoft.com/office/drawing/2014/main" id="{D104DAD7-2937-2D92-5FC5-AD62DF64C116}"/>
              </a:ext>
            </a:extLst>
          </p:cNvPr>
          <p:cNvGrpSpPr/>
          <p:nvPr/>
        </p:nvGrpSpPr>
        <p:grpSpPr>
          <a:xfrm>
            <a:off x="8185567" y="3767731"/>
            <a:ext cx="9302620" cy="1980650"/>
            <a:chOff x="0" y="0"/>
            <a:chExt cx="826504" cy="175974"/>
          </a:xfrm>
        </p:grpSpPr>
        <p:sp>
          <p:nvSpPr>
            <p:cNvPr id="7" name="Freeform 7">
              <a:extLst>
                <a:ext uri="{FF2B5EF4-FFF2-40B4-BE49-F238E27FC236}">
                  <a16:creationId xmlns:a16="http://schemas.microsoft.com/office/drawing/2014/main" id="{27A1D2CB-EDD0-A1C6-EF5F-0C1EEC07A429}"/>
                </a:ext>
              </a:extLst>
            </p:cNvPr>
            <p:cNvSpPr/>
            <p:nvPr/>
          </p:nvSpPr>
          <p:spPr>
            <a:xfrm>
              <a:off x="0" y="0"/>
              <a:ext cx="826504" cy="175974"/>
            </a:xfrm>
            <a:custGeom>
              <a:avLst/>
              <a:gdLst/>
              <a:ahLst/>
              <a:cxnLst/>
              <a:rect l="l" t="t" r="r" b="b"/>
              <a:pathLst>
                <a:path w="826504" h="175974">
                  <a:moveTo>
                    <a:pt x="29960" y="0"/>
                  </a:moveTo>
                  <a:lnTo>
                    <a:pt x="796543" y="0"/>
                  </a:lnTo>
                  <a:cubicBezTo>
                    <a:pt x="804489" y="0"/>
                    <a:pt x="812110" y="3157"/>
                    <a:pt x="817728" y="8775"/>
                  </a:cubicBezTo>
                  <a:cubicBezTo>
                    <a:pt x="823347" y="14394"/>
                    <a:pt x="826504" y="22014"/>
                    <a:pt x="826504" y="29960"/>
                  </a:cubicBezTo>
                  <a:lnTo>
                    <a:pt x="826504" y="146013"/>
                  </a:lnTo>
                  <a:cubicBezTo>
                    <a:pt x="826504" y="162560"/>
                    <a:pt x="813090" y="175974"/>
                    <a:pt x="796543" y="175974"/>
                  </a:cubicBezTo>
                  <a:lnTo>
                    <a:pt x="29960" y="175974"/>
                  </a:lnTo>
                  <a:cubicBezTo>
                    <a:pt x="22014" y="175974"/>
                    <a:pt x="14394" y="172817"/>
                    <a:pt x="8775" y="167198"/>
                  </a:cubicBezTo>
                  <a:cubicBezTo>
                    <a:pt x="3157" y="161580"/>
                    <a:pt x="0" y="153959"/>
                    <a:pt x="0" y="146013"/>
                  </a:cubicBezTo>
                  <a:lnTo>
                    <a:pt x="0" y="29960"/>
                  </a:lnTo>
                  <a:cubicBezTo>
                    <a:pt x="0" y="22014"/>
                    <a:pt x="3157" y="14394"/>
                    <a:pt x="8775" y="8775"/>
                  </a:cubicBezTo>
                  <a:cubicBezTo>
                    <a:pt x="14394" y="3157"/>
                    <a:pt x="22014" y="0"/>
                    <a:pt x="29960"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8" name="TextBox 8">
              <a:extLst>
                <a:ext uri="{FF2B5EF4-FFF2-40B4-BE49-F238E27FC236}">
                  <a16:creationId xmlns:a16="http://schemas.microsoft.com/office/drawing/2014/main" id="{076FAD25-D18F-0531-88F2-DFB5775090E2}"/>
                </a:ext>
              </a:extLst>
            </p:cNvPr>
            <p:cNvSpPr txBox="1"/>
            <p:nvPr/>
          </p:nvSpPr>
          <p:spPr>
            <a:xfrm>
              <a:off x="0" y="19050"/>
              <a:ext cx="826504" cy="156924"/>
            </a:xfrm>
            <a:prstGeom prst="rect">
              <a:avLst/>
            </a:prstGeom>
          </p:spPr>
          <p:txBody>
            <a:bodyPr lIns="50800" tIns="50800" rIns="50800" bIns="50800" rtlCol="0" anchor="ctr"/>
            <a:lstStyle/>
            <a:p>
              <a:pPr algn="ctr">
                <a:lnSpc>
                  <a:spcPts val="2089"/>
                </a:lnSpc>
              </a:pPr>
              <a:endParaRPr/>
            </a:p>
          </p:txBody>
        </p:sp>
      </p:grpSp>
      <p:sp>
        <p:nvSpPr>
          <p:cNvPr id="9" name="TextBox 9">
            <a:extLst>
              <a:ext uri="{FF2B5EF4-FFF2-40B4-BE49-F238E27FC236}">
                <a16:creationId xmlns:a16="http://schemas.microsoft.com/office/drawing/2014/main" id="{A9817DFD-C4B7-5E67-A8CB-106C5CCA42C7}"/>
              </a:ext>
            </a:extLst>
          </p:cNvPr>
          <p:cNvSpPr txBox="1"/>
          <p:nvPr/>
        </p:nvSpPr>
        <p:spPr>
          <a:xfrm>
            <a:off x="9356745" y="4353203"/>
            <a:ext cx="6581017" cy="589830"/>
          </a:xfrm>
          <a:prstGeom prst="rect">
            <a:avLst/>
          </a:prstGeom>
        </p:spPr>
        <p:txBody>
          <a:bodyPr lIns="0" tIns="0" rIns="0" bIns="0" rtlCol="0" anchor="t">
            <a:spAutoFit/>
          </a:bodyPr>
          <a:lstStyle/>
          <a:p>
            <a:pPr marL="0" lvl="0" indent="0" algn="l">
              <a:lnSpc>
                <a:spcPts val="4662"/>
              </a:lnSpc>
              <a:spcBef>
                <a:spcPct val="0"/>
              </a:spcBef>
            </a:pPr>
            <a:r>
              <a:rPr lang="en-US" sz="3885" b="1" spc="194" dirty="0">
                <a:solidFill>
                  <a:srgbClr val="FFFFFF"/>
                </a:solidFill>
                <a:latin typeface="Open Sans 2 Ultra-Bold"/>
                <a:ea typeface="Open Sans 2 Ultra-Bold"/>
                <a:cs typeface="Open Sans 2 Ultra-Bold"/>
                <a:sym typeface="Open Sans 2 Ultra-Bold"/>
              </a:rPr>
              <a:t>5. </a:t>
            </a:r>
            <a:r>
              <a:rPr lang="vi-VN" sz="3885" b="1" spc="194" dirty="0">
                <a:solidFill>
                  <a:srgbClr val="FFFFFF"/>
                </a:solidFill>
                <a:latin typeface="Open Sans 2 Ultra-Bold"/>
                <a:ea typeface="Open Sans 2 Ultra-Bold"/>
                <a:cs typeface="Open Sans 2 Ultra-Bold"/>
                <a:sym typeface="Open Sans 2 Ultra-Bold"/>
              </a:rPr>
              <a:t>Demo sản phẩm</a:t>
            </a:r>
            <a:endParaRPr lang="en-US" sz="3885" b="1" spc="194" dirty="0">
              <a:solidFill>
                <a:srgbClr val="FFFFFF"/>
              </a:solidFill>
              <a:latin typeface="Open Sans 2 Ultra-Bold"/>
              <a:ea typeface="Open Sans 2 Ultra-Bold"/>
              <a:cs typeface="Open Sans 2 Ultra-Bold"/>
              <a:sym typeface="Open Sans 2 Ultra-Bold"/>
            </a:endParaRPr>
          </a:p>
        </p:txBody>
      </p:sp>
      <p:grpSp>
        <p:nvGrpSpPr>
          <p:cNvPr id="10" name="Group 10">
            <a:extLst>
              <a:ext uri="{FF2B5EF4-FFF2-40B4-BE49-F238E27FC236}">
                <a16:creationId xmlns:a16="http://schemas.microsoft.com/office/drawing/2014/main" id="{91D8B2CC-1B9D-35E0-1F04-E2EED6919822}"/>
              </a:ext>
            </a:extLst>
          </p:cNvPr>
          <p:cNvGrpSpPr/>
          <p:nvPr/>
        </p:nvGrpSpPr>
        <p:grpSpPr>
          <a:xfrm>
            <a:off x="1685384" y="8652977"/>
            <a:ext cx="1815970" cy="605323"/>
            <a:chOff x="0" y="0"/>
            <a:chExt cx="2421294" cy="807098"/>
          </a:xfrm>
        </p:grpSpPr>
        <p:grpSp>
          <p:nvGrpSpPr>
            <p:cNvPr id="11" name="Group 11">
              <a:extLst>
                <a:ext uri="{FF2B5EF4-FFF2-40B4-BE49-F238E27FC236}">
                  <a16:creationId xmlns:a16="http://schemas.microsoft.com/office/drawing/2014/main" id="{FD38F129-95E2-D97A-4D6E-0A445DBD9CF8}"/>
                </a:ext>
              </a:extLst>
            </p:cNvPr>
            <p:cNvGrpSpPr/>
            <p:nvPr/>
          </p:nvGrpSpPr>
          <p:grpSpPr>
            <a:xfrm>
              <a:off x="0" y="0"/>
              <a:ext cx="1614196" cy="807098"/>
              <a:chOff x="0" y="0"/>
              <a:chExt cx="812800" cy="406400"/>
            </a:xfrm>
          </p:grpSpPr>
          <p:sp>
            <p:nvSpPr>
              <p:cNvPr id="12" name="Freeform 12">
                <a:extLst>
                  <a:ext uri="{FF2B5EF4-FFF2-40B4-BE49-F238E27FC236}">
                    <a16:creationId xmlns:a16="http://schemas.microsoft.com/office/drawing/2014/main" id="{5AB14E42-E3B9-B52D-4CDE-B4E5F4F26C8D}"/>
                  </a:ext>
                </a:extLst>
              </p:cNvPr>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3" name="TextBox 13">
                <a:extLst>
                  <a:ext uri="{FF2B5EF4-FFF2-40B4-BE49-F238E27FC236}">
                    <a16:creationId xmlns:a16="http://schemas.microsoft.com/office/drawing/2014/main" id="{5EB84D9A-CA65-0193-FD7A-C781E1BE3073}"/>
                  </a:ext>
                </a:extLst>
              </p:cNvPr>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4" name="Group 14">
              <a:extLst>
                <a:ext uri="{FF2B5EF4-FFF2-40B4-BE49-F238E27FC236}">
                  <a16:creationId xmlns:a16="http://schemas.microsoft.com/office/drawing/2014/main" id="{9952AEC7-EB9C-56A4-FBD6-E6D45F6B723C}"/>
                </a:ext>
              </a:extLst>
            </p:cNvPr>
            <p:cNvGrpSpPr/>
            <p:nvPr/>
          </p:nvGrpSpPr>
          <p:grpSpPr>
            <a:xfrm>
              <a:off x="1614196" y="0"/>
              <a:ext cx="807098" cy="807098"/>
              <a:chOff x="0" y="0"/>
              <a:chExt cx="406400" cy="406400"/>
            </a:xfrm>
          </p:grpSpPr>
          <p:sp>
            <p:nvSpPr>
              <p:cNvPr id="15" name="Freeform 15">
                <a:extLst>
                  <a:ext uri="{FF2B5EF4-FFF2-40B4-BE49-F238E27FC236}">
                    <a16:creationId xmlns:a16="http://schemas.microsoft.com/office/drawing/2014/main" id="{2C727A09-E2C2-81B4-E0D3-0DA72BCC8304}"/>
                  </a:ext>
                </a:extLst>
              </p:cNvPr>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6" name="TextBox 16">
                <a:extLst>
                  <a:ext uri="{FF2B5EF4-FFF2-40B4-BE49-F238E27FC236}">
                    <a16:creationId xmlns:a16="http://schemas.microsoft.com/office/drawing/2014/main" id="{62F1EEFB-6894-FE28-F3BD-AC6742C39A3A}"/>
                  </a:ext>
                </a:extLst>
              </p:cNvPr>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Tree>
    <p:extLst>
      <p:ext uri="{BB962C8B-B14F-4D97-AF65-F5344CB8AC3E}">
        <p14:creationId xmlns:p14="http://schemas.microsoft.com/office/powerpoint/2010/main" val="263764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1394777" y="2765503"/>
            <a:ext cx="6893223" cy="7521497"/>
            <a:chOff x="0" y="0"/>
            <a:chExt cx="955374" cy="1042450"/>
          </a:xfrm>
        </p:grpSpPr>
        <p:sp>
          <p:nvSpPr>
            <p:cNvPr id="3" name="Freeform 3"/>
            <p:cNvSpPr/>
            <p:nvPr/>
          </p:nvSpPr>
          <p:spPr>
            <a:xfrm>
              <a:off x="0" y="0"/>
              <a:ext cx="955374" cy="1042450"/>
            </a:xfrm>
            <a:custGeom>
              <a:avLst/>
              <a:gdLst/>
              <a:ahLst/>
              <a:cxnLst/>
              <a:rect l="l" t="t" r="r" b="b"/>
              <a:pathLst>
                <a:path w="955374" h="1042450">
                  <a:moveTo>
                    <a:pt x="0" y="0"/>
                  </a:moveTo>
                  <a:lnTo>
                    <a:pt x="955374" y="0"/>
                  </a:lnTo>
                  <a:lnTo>
                    <a:pt x="955374" y="1042450"/>
                  </a:lnTo>
                  <a:lnTo>
                    <a:pt x="0" y="1042450"/>
                  </a:lnTo>
                  <a:close/>
                </a:path>
              </a:pathLst>
            </a:custGeom>
            <a:blipFill>
              <a:blip r:embed="rId2"/>
              <a:stretch>
                <a:fillRect l="-35860" r="-35860"/>
              </a:stretch>
            </a:blipFill>
          </p:spPr>
        </p:sp>
      </p:grpSp>
      <p:grpSp>
        <p:nvGrpSpPr>
          <p:cNvPr id="4" name="Group 4"/>
          <p:cNvGrpSpPr/>
          <p:nvPr/>
        </p:nvGrpSpPr>
        <p:grpSpPr>
          <a:xfrm>
            <a:off x="689014" y="785180"/>
            <a:ext cx="11362514" cy="2503321"/>
            <a:chOff x="0" y="0"/>
            <a:chExt cx="1225760" cy="270052"/>
          </a:xfrm>
        </p:grpSpPr>
        <p:sp>
          <p:nvSpPr>
            <p:cNvPr id="5" name="Freeform 5"/>
            <p:cNvSpPr/>
            <p:nvPr/>
          </p:nvSpPr>
          <p:spPr>
            <a:xfrm>
              <a:off x="0" y="0"/>
              <a:ext cx="1225760" cy="270052"/>
            </a:xfrm>
            <a:custGeom>
              <a:avLst/>
              <a:gdLst/>
              <a:ahLst/>
              <a:cxnLst/>
              <a:rect l="l" t="t" r="r" b="b"/>
              <a:pathLst>
                <a:path w="1225760" h="270052">
                  <a:moveTo>
                    <a:pt x="24529" y="0"/>
                  </a:moveTo>
                  <a:lnTo>
                    <a:pt x="1201231" y="0"/>
                  </a:lnTo>
                  <a:cubicBezTo>
                    <a:pt x="1214778" y="0"/>
                    <a:pt x="1225760" y="10982"/>
                    <a:pt x="1225760" y="24529"/>
                  </a:cubicBezTo>
                  <a:lnTo>
                    <a:pt x="1225760" y="245523"/>
                  </a:lnTo>
                  <a:cubicBezTo>
                    <a:pt x="1225760" y="259070"/>
                    <a:pt x="1214778" y="270052"/>
                    <a:pt x="1201231" y="270052"/>
                  </a:cubicBezTo>
                  <a:lnTo>
                    <a:pt x="24529" y="270052"/>
                  </a:lnTo>
                  <a:cubicBezTo>
                    <a:pt x="10982" y="270052"/>
                    <a:pt x="0" y="259070"/>
                    <a:pt x="0" y="245523"/>
                  </a:cubicBezTo>
                  <a:lnTo>
                    <a:pt x="0" y="24529"/>
                  </a:lnTo>
                  <a:cubicBezTo>
                    <a:pt x="0" y="10982"/>
                    <a:pt x="10982" y="0"/>
                    <a:pt x="24529"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1225760" cy="251002"/>
            </a:xfrm>
            <a:prstGeom prst="rect">
              <a:avLst/>
            </a:prstGeom>
          </p:spPr>
          <p:txBody>
            <a:bodyPr lIns="50800" tIns="50800" rIns="50800" bIns="50800" rtlCol="0" anchor="ctr"/>
            <a:lstStyle/>
            <a:p>
              <a:pPr algn="ctr">
                <a:lnSpc>
                  <a:spcPts val="2309"/>
                </a:lnSpc>
              </a:pPr>
              <a:endParaRPr/>
            </a:p>
          </p:txBody>
        </p:sp>
      </p:grpSp>
      <p:sp>
        <p:nvSpPr>
          <p:cNvPr id="7" name="TextBox 7"/>
          <p:cNvSpPr txBox="1"/>
          <p:nvPr/>
        </p:nvSpPr>
        <p:spPr>
          <a:xfrm>
            <a:off x="1549056" y="1784428"/>
            <a:ext cx="7065412" cy="514350"/>
          </a:xfrm>
          <a:prstGeom prst="rect">
            <a:avLst/>
          </a:prstGeom>
        </p:spPr>
        <p:txBody>
          <a:bodyPr lIns="0" tIns="0" rIns="0" bIns="0" rtlCol="0" anchor="t">
            <a:spAutoFit/>
          </a:bodyPr>
          <a:lstStyle/>
          <a:p>
            <a:pPr marL="0" lvl="0" indent="0" algn="l">
              <a:lnSpc>
                <a:spcPts val="4199"/>
              </a:lnSpc>
              <a:spcBef>
                <a:spcPct val="0"/>
              </a:spcBef>
            </a:pPr>
            <a:r>
              <a:rPr lang="en-US" sz="3499" b="1" spc="174">
                <a:solidFill>
                  <a:srgbClr val="FFFFFF"/>
                </a:solidFill>
                <a:latin typeface="Open Sans 2 Ultra-Bold"/>
                <a:ea typeface="Open Sans 2 Ultra-Bold"/>
                <a:cs typeface="Open Sans 2 Ultra-Bold"/>
                <a:sym typeface="Open Sans 2 Ultra-Bold"/>
              </a:rPr>
              <a:t>1.1 Đặt vấn đề</a:t>
            </a:r>
          </a:p>
        </p:txBody>
      </p:sp>
      <p:grpSp>
        <p:nvGrpSpPr>
          <p:cNvPr id="8" name="Group 8"/>
          <p:cNvGrpSpPr/>
          <p:nvPr/>
        </p:nvGrpSpPr>
        <p:grpSpPr>
          <a:xfrm>
            <a:off x="15443330" y="1028700"/>
            <a:ext cx="1815970" cy="605323"/>
            <a:chOff x="0" y="0"/>
            <a:chExt cx="2421294" cy="807098"/>
          </a:xfrm>
        </p:grpSpPr>
        <p:grpSp>
          <p:nvGrpSpPr>
            <p:cNvPr id="9" name="Group 9"/>
            <p:cNvGrpSpPr/>
            <p:nvPr/>
          </p:nvGrpSpPr>
          <p:grpSpPr>
            <a:xfrm>
              <a:off x="0" y="0"/>
              <a:ext cx="1614196" cy="807098"/>
              <a:chOff x="0" y="0"/>
              <a:chExt cx="812800" cy="406400"/>
            </a:xfrm>
          </p:grpSpPr>
          <p:sp>
            <p:nvSpPr>
              <p:cNvPr id="10" name="Freeform 1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1" name="TextBox 11"/>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2" name="Group 12"/>
            <p:cNvGrpSpPr/>
            <p:nvPr/>
          </p:nvGrpSpPr>
          <p:grpSpPr>
            <a:xfrm>
              <a:off x="1614196" y="0"/>
              <a:ext cx="807098" cy="807098"/>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4" name="TextBox 14"/>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
        <p:nvSpPr>
          <p:cNvPr id="15" name="TextBox 15"/>
          <p:cNvSpPr txBox="1"/>
          <p:nvPr/>
        </p:nvSpPr>
        <p:spPr>
          <a:xfrm>
            <a:off x="689014" y="4440537"/>
            <a:ext cx="10410945" cy="3803014"/>
          </a:xfrm>
          <a:prstGeom prst="rect">
            <a:avLst/>
          </a:prstGeom>
        </p:spPr>
        <p:txBody>
          <a:bodyPr lIns="0" tIns="0" rIns="0" bIns="0" rtlCol="0" anchor="t">
            <a:spAutoFit/>
          </a:bodyPr>
          <a:lstStyle/>
          <a:p>
            <a:pPr algn="l">
              <a:lnSpc>
                <a:spcPts val="3739"/>
              </a:lnSpc>
              <a:spcBef>
                <a:spcPct val="0"/>
              </a:spcBef>
            </a:pPr>
            <a:r>
              <a:rPr lang="en-US" sz="3399" b="1" spc="67">
                <a:solidFill>
                  <a:srgbClr val="000000"/>
                </a:solidFill>
                <a:latin typeface="Muli Bold"/>
                <a:ea typeface="Muli Bold"/>
                <a:cs typeface="Muli Bold"/>
                <a:sym typeface="Muli Bold"/>
              </a:rPr>
              <a:t>Những hạn chế hiện tại:</a:t>
            </a:r>
          </a:p>
          <a:p>
            <a:pPr algn="l">
              <a:lnSpc>
                <a:spcPts val="3739"/>
              </a:lnSpc>
              <a:spcBef>
                <a:spcPct val="0"/>
              </a:spcBef>
            </a:pPr>
            <a:endParaRPr lang="en-US" sz="3399" b="1" spc="67">
              <a:solidFill>
                <a:srgbClr val="000000"/>
              </a:solidFill>
              <a:latin typeface="Muli Bold"/>
              <a:ea typeface="Muli Bold"/>
              <a:cs typeface="Muli Bold"/>
              <a:sym typeface="Muli Bold"/>
            </a:endParaRP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Hệ thống y tế còn thiếu khả năng dự đoán sớm, không thể đáp ứng hết nhu cầu kiểm tra sức khỏe của cộng đồng, đặc biệt ở các khu vực thiếu thốn.</a:t>
            </a:r>
          </a:p>
          <a:p>
            <a:pPr marL="647692" lvl="1" indent="-323846" algn="l">
              <a:lnSpc>
                <a:spcPts val="3299"/>
              </a:lnSpc>
              <a:spcBef>
                <a:spcPct val="0"/>
              </a:spcBef>
              <a:buFont typeface="Arial"/>
              <a:buChar char="•"/>
            </a:pPr>
            <a:r>
              <a:rPr lang="en-US" sz="2999" spc="59">
                <a:solidFill>
                  <a:srgbClr val="000000"/>
                </a:solidFill>
                <a:latin typeface="Muli"/>
                <a:ea typeface="Muli"/>
                <a:cs typeface="Muli"/>
                <a:sym typeface="Muli"/>
              </a:rPr>
              <a:t>Người dân vẫn phải tự theo dõi các chỉ số sức khỏe cơ bản mà không có công cụ chính xác và dễ sử dụng.</a:t>
            </a:r>
          </a:p>
          <a:p>
            <a:pPr algn="l">
              <a:lnSpc>
                <a:spcPts val="3299"/>
              </a:lnSpc>
              <a:spcBef>
                <a:spcPct val="0"/>
              </a:spcBef>
            </a:pPr>
            <a:endParaRPr lang="en-US" sz="2999" spc="59">
              <a:solidFill>
                <a:srgbClr val="000000"/>
              </a:solidFill>
              <a:latin typeface="Muli"/>
              <a:ea typeface="Muli"/>
              <a:cs typeface="Muli"/>
              <a:sym typeface="Mul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9050" y="0"/>
            <a:ext cx="18288000" cy="10287000"/>
            <a:chOff x="0" y="0"/>
            <a:chExt cx="2534645" cy="1425738"/>
          </a:xfrm>
        </p:grpSpPr>
        <p:sp>
          <p:nvSpPr>
            <p:cNvPr id="3" name="Freeform 3"/>
            <p:cNvSpPr/>
            <p:nvPr/>
          </p:nvSpPr>
          <p:spPr>
            <a:xfrm>
              <a:off x="0" y="0"/>
              <a:ext cx="2534645" cy="1425738"/>
            </a:xfrm>
            <a:custGeom>
              <a:avLst/>
              <a:gdLst/>
              <a:ahLst/>
              <a:cxnLst/>
              <a:rect l="l" t="t" r="r" b="b"/>
              <a:pathLst>
                <a:path w="2534645" h="1425738">
                  <a:moveTo>
                    <a:pt x="0" y="0"/>
                  </a:moveTo>
                  <a:lnTo>
                    <a:pt x="2534645" y="0"/>
                  </a:lnTo>
                  <a:lnTo>
                    <a:pt x="2534645" y="1425738"/>
                  </a:lnTo>
                  <a:lnTo>
                    <a:pt x="0" y="1425738"/>
                  </a:lnTo>
                  <a:close/>
                </a:path>
              </a:pathLst>
            </a:custGeom>
            <a:blipFill>
              <a:blip r:embed="rId2"/>
              <a:stretch>
                <a:fillRect l="-17912" r="-17912" b="-20230"/>
              </a:stretch>
            </a:blipFill>
          </p:spPr>
        </p:sp>
      </p:grpSp>
      <p:sp>
        <p:nvSpPr>
          <p:cNvPr id="4" name="TextBox 4"/>
          <p:cNvSpPr txBox="1"/>
          <p:nvPr/>
        </p:nvSpPr>
        <p:spPr>
          <a:xfrm>
            <a:off x="4593143" y="4559300"/>
            <a:ext cx="9101715" cy="949960"/>
          </a:xfrm>
          <a:prstGeom prst="rect">
            <a:avLst/>
          </a:prstGeom>
        </p:spPr>
        <p:txBody>
          <a:bodyPr lIns="0" tIns="0" rIns="0" bIns="0" rtlCol="0" anchor="t">
            <a:spAutoFit/>
          </a:bodyPr>
          <a:lstStyle/>
          <a:p>
            <a:pPr marL="0" lvl="0" indent="0" algn="ctr">
              <a:lnSpc>
                <a:spcPts val="7069"/>
              </a:lnSpc>
            </a:pPr>
            <a:r>
              <a:rPr lang="en-US" sz="6999" b="1" spc="139">
                <a:solidFill>
                  <a:srgbClr val="FFDE59"/>
                </a:solidFill>
                <a:latin typeface="Public Sans Bold"/>
                <a:ea typeface="Public Sans Bold"/>
                <a:cs typeface="Public Sans Bold"/>
                <a:sym typeface="Public Sans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69789"/>
            <a:ext cx="6839085" cy="7127602"/>
            <a:chOff x="0" y="0"/>
            <a:chExt cx="812800" cy="847089"/>
          </a:xfrm>
        </p:grpSpPr>
        <p:sp>
          <p:nvSpPr>
            <p:cNvPr id="3" name="Freeform 3"/>
            <p:cNvSpPr/>
            <p:nvPr/>
          </p:nvSpPr>
          <p:spPr>
            <a:xfrm>
              <a:off x="0" y="0"/>
              <a:ext cx="812800" cy="847089"/>
            </a:xfrm>
            <a:custGeom>
              <a:avLst/>
              <a:gdLst/>
              <a:ahLst/>
              <a:cxnLst/>
              <a:rect l="l" t="t" r="r" b="b"/>
              <a:pathLst>
                <a:path w="812800" h="847089">
                  <a:moveTo>
                    <a:pt x="0" y="0"/>
                  </a:moveTo>
                  <a:lnTo>
                    <a:pt x="812800" y="0"/>
                  </a:lnTo>
                  <a:lnTo>
                    <a:pt x="812800" y="847089"/>
                  </a:lnTo>
                  <a:lnTo>
                    <a:pt x="0" y="847089"/>
                  </a:lnTo>
                  <a:close/>
                </a:path>
              </a:pathLst>
            </a:custGeom>
            <a:blipFill>
              <a:blip r:embed="rId2"/>
              <a:stretch>
                <a:fillRect l="-47150" r="-9275"/>
              </a:stretch>
            </a:blipFill>
          </p:spPr>
        </p:sp>
      </p:grpSp>
      <p:grpSp>
        <p:nvGrpSpPr>
          <p:cNvPr id="4" name="Group 4"/>
          <p:cNvGrpSpPr/>
          <p:nvPr/>
        </p:nvGrpSpPr>
        <p:grpSpPr>
          <a:xfrm>
            <a:off x="8502211" y="687835"/>
            <a:ext cx="8757089" cy="1458925"/>
            <a:chOff x="0" y="0"/>
            <a:chExt cx="944693" cy="157385"/>
          </a:xfrm>
        </p:grpSpPr>
        <p:sp>
          <p:nvSpPr>
            <p:cNvPr id="5" name="Freeform 5"/>
            <p:cNvSpPr/>
            <p:nvPr/>
          </p:nvSpPr>
          <p:spPr>
            <a:xfrm>
              <a:off x="0" y="0"/>
              <a:ext cx="944693" cy="157385"/>
            </a:xfrm>
            <a:custGeom>
              <a:avLst/>
              <a:gdLst/>
              <a:ahLst/>
              <a:cxnLst/>
              <a:rect l="l" t="t" r="r" b="b"/>
              <a:pathLst>
                <a:path w="944693" h="157385">
                  <a:moveTo>
                    <a:pt x="31827" y="0"/>
                  </a:moveTo>
                  <a:lnTo>
                    <a:pt x="912867" y="0"/>
                  </a:lnTo>
                  <a:cubicBezTo>
                    <a:pt x="930444" y="0"/>
                    <a:pt x="944693" y="14249"/>
                    <a:pt x="944693" y="31827"/>
                  </a:cubicBezTo>
                  <a:lnTo>
                    <a:pt x="944693" y="125559"/>
                  </a:lnTo>
                  <a:cubicBezTo>
                    <a:pt x="944693" y="134000"/>
                    <a:pt x="941340" y="142095"/>
                    <a:pt x="935371" y="148063"/>
                  </a:cubicBezTo>
                  <a:cubicBezTo>
                    <a:pt x="929403" y="154032"/>
                    <a:pt x="921308" y="157385"/>
                    <a:pt x="912867" y="157385"/>
                  </a:cubicBezTo>
                  <a:lnTo>
                    <a:pt x="31827" y="157385"/>
                  </a:lnTo>
                  <a:cubicBezTo>
                    <a:pt x="23386" y="157385"/>
                    <a:pt x="15290" y="154032"/>
                    <a:pt x="9322" y="148063"/>
                  </a:cubicBezTo>
                  <a:cubicBezTo>
                    <a:pt x="3353" y="142095"/>
                    <a:pt x="0" y="134000"/>
                    <a:pt x="0" y="125559"/>
                  </a:cubicBezTo>
                  <a:lnTo>
                    <a:pt x="0" y="31827"/>
                  </a:lnTo>
                  <a:cubicBezTo>
                    <a:pt x="0" y="23386"/>
                    <a:pt x="3353" y="15290"/>
                    <a:pt x="9322" y="9322"/>
                  </a:cubicBezTo>
                  <a:cubicBezTo>
                    <a:pt x="15290" y="3353"/>
                    <a:pt x="23386" y="0"/>
                    <a:pt x="31827"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6" name="TextBox 6"/>
            <p:cNvSpPr txBox="1"/>
            <p:nvPr/>
          </p:nvSpPr>
          <p:spPr>
            <a:xfrm>
              <a:off x="0" y="19050"/>
              <a:ext cx="944693" cy="138335"/>
            </a:xfrm>
            <a:prstGeom prst="rect">
              <a:avLst/>
            </a:prstGeom>
          </p:spPr>
          <p:txBody>
            <a:bodyPr lIns="50800" tIns="50800" rIns="50800" bIns="50800" rtlCol="0" anchor="ctr"/>
            <a:lstStyle/>
            <a:p>
              <a:pPr algn="ctr">
                <a:lnSpc>
                  <a:spcPts val="2089"/>
                </a:lnSpc>
              </a:pPr>
              <a:endParaRPr/>
            </a:p>
          </p:txBody>
        </p:sp>
      </p:grpSp>
      <p:grpSp>
        <p:nvGrpSpPr>
          <p:cNvPr id="7" name="Group 7"/>
          <p:cNvGrpSpPr/>
          <p:nvPr/>
        </p:nvGrpSpPr>
        <p:grpSpPr>
          <a:xfrm>
            <a:off x="15443330" y="8652977"/>
            <a:ext cx="1815970" cy="605323"/>
            <a:chOff x="0" y="0"/>
            <a:chExt cx="2421294" cy="807098"/>
          </a:xfrm>
        </p:grpSpPr>
        <p:grpSp>
          <p:nvGrpSpPr>
            <p:cNvPr id="8" name="Group 8"/>
            <p:cNvGrpSpPr/>
            <p:nvPr/>
          </p:nvGrpSpPr>
          <p:grpSpPr>
            <a:xfrm>
              <a:off x="0" y="0"/>
              <a:ext cx="1614196" cy="807098"/>
              <a:chOff x="0" y="0"/>
              <a:chExt cx="812800" cy="406400"/>
            </a:xfrm>
          </p:grpSpPr>
          <p:sp>
            <p:nvSpPr>
              <p:cNvPr id="9" name="Freeform 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10" name="TextBox 10"/>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1" name="Group 11"/>
            <p:cNvGrpSpPr/>
            <p:nvPr/>
          </p:nvGrpSpPr>
          <p:grpSpPr>
            <a:xfrm>
              <a:off x="1614196" y="0"/>
              <a:ext cx="807098" cy="807098"/>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3" name="TextBox 13"/>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
        <p:nvSpPr>
          <p:cNvPr id="14" name="TextBox 14"/>
          <p:cNvSpPr txBox="1"/>
          <p:nvPr/>
        </p:nvSpPr>
        <p:spPr>
          <a:xfrm>
            <a:off x="8502211" y="2572803"/>
            <a:ext cx="8757089" cy="1678921"/>
          </a:xfrm>
          <a:prstGeom prst="rect">
            <a:avLst/>
          </a:prstGeom>
        </p:spPr>
        <p:txBody>
          <a:bodyPr lIns="0" tIns="0" rIns="0" bIns="0" rtlCol="0" anchor="t">
            <a:spAutoFit/>
          </a:bodyPr>
          <a:lstStyle/>
          <a:p>
            <a:pPr algn="l">
              <a:lnSpc>
                <a:spcPts val="4499"/>
              </a:lnSpc>
            </a:pPr>
            <a:r>
              <a:rPr lang="en-US" sz="2999" b="1" dirty="0" err="1">
                <a:solidFill>
                  <a:srgbClr val="1E1D22"/>
                </a:solidFill>
                <a:latin typeface="Muli"/>
                <a:ea typeface="Muli"/>
                <a:cs typeface="Muli"/>
                <a:sym typeface="Muli"/>
              </a:rPr>
              <a:t>Tên</a:t>
            </a:r>
            <a:r>
              <a:rPr lang="en-US" sz="2999" b="1" dirty="0">
                <a:solidFill>
                  <a:srgbClr val="1E1D22"/>
                </a:solidFill>
                <a:latin typeface="Muli"/>
                <a:ea typeface="Muli"/>
                <a:cs typeface="Muli"/>
                <a:sym typeface="Muli"/>
              </a:rPr>
              <a:t> </a:t>
            </a:r>
            <a:r>
              <a:rPr lang="en-US" sz="2999" b="1" dirty="0" err="1">
                <a:solidFill>
                  <a:srgbClr val="1E1D22"/>
                </a:solidFill>
                <a:latin typeface="Muli"/>
                <a:ea typeface="Muli"/>
                <a:cs typeface="Muli"/>
                <a:sym typeface="Muli"/>
              </a:rPr>
              <a:t>sản</a:t>
            </a:r>
            <a:r>
              <a:rPr lang="en-US" sz="2999" b="1" dirty="0">
                <a:solidFill>
                  <a:srgbClr val="1E1D22"/>
                </a:solidFill>
                <a:latin typeface="Muli"/>
                <a:ea typeface="Muli"/>
                <a:cs typeface="Muli"/>
                <a:sym typeface="Muli"/>
              </a:rPr>
              <a:t> </a:t>
            </a:r>
            <a:r>
              <a:rPr lang="en-US" sz="2999" b="1" dirty="0" err="1">
                <a:solidFill>
                  <a:srgbClr val="1E1D22"/>
                </a:solidFill>
                <a:latin typeface="Muli"/>
                <a:ea typeface="Muli"/>
                <a:cs typeface="Muli"/>
                <a:sym typeface="Muli"/>
              </a:rPr>
              <a:t>phẩm</a:t>
            </a:r>
            <a:r>
              <a:rPr lang="en-US" sz="2999" b="1" dirty="0">
                <a:solidFill>
                  <a:srgbClr val="1E1D22"/>
                </a:solidFill>
                <a:latin typeface="Muli"/>
                <a:ea typeface="Muli"/>
                <a:cs typeface="Muli"/>
                <a:sym typeface="Muli"/>
              </a:rPr>
              <a:t>:</a:t>
            </a:r>
          </a:p>
          <a:p>
            <a:pPr marL="0" lvl="0" indent="0" algn="l">
              <a:lnSpc>
                <a:spcPts val="4499"/>
              </a:lnSpc>
              <a:spcBef>
                <a:spcPct val="0"/>
              </a:spcBef>
            </a:pPr>
            <a:r>
              <a:rPr lang="en-US" sz="2999" dirty="0">
                <a:solidFill>
                  <a:srgbClr val="1E1D22"/>
                </a:solidFill>
                <a:latin typeface="Muli"/>
                <a:ea typeface="Muli"/>
                <a:cs typeface="Muli"/>
                <a:sym typeface="Muli"/>
              </a:rPr>
              <a:t>ỨNG DỤNG PHÁT HIỆN BỆNH SỬ DỤNG MACHINE LEARING VÀ DEEP LEARNING</a:t>
            </a:r>
          </a:p>
        </p:txBody>
      </p:sp>
      <p:sp>
        <p:nvSpPr>
          <p:cNvPr id="15" name="TextBox 15"/>
          <p:cNvSpPr txBox="1"/>
          <p:nvPr/>
        </p:nvSpPr>
        <p:spPr>
          <a:xfrm>
            <a:off x="8502211" y="4307965"/>
            <a:ext cx="8757089" cy="4228402"/>
          </a:xfrm>
          <a:prstGeom prst="rect">
            <a:avLst/>
          </a:prstGeom>
        </p:spPr>
        <p:txBody>
          <a:bodyPr lIns="0" tIns="0" rIns="0" bIns="0" rtlCol="0" anchor="t">
            <a:spAutoFit/>
          </a:bodyPr>
          <a:lstStyle/>
          <a:p>
            <a:pPr algn="l">
              <a:lnSpc>
                <a:spcPts val="3749"/>
              </a:lnSpc>
            </a:pPr>
            <a:r>
              <a:rPr lang="en-US" sz="2499" b="1" dirty="0" err="1">
                <a:solidFill>
                  <a:srgbClr val="1E1D22"/>
                </a:solidFill>
                <a:latin typeface="Muli" panose="020B0604020202020204" charset="0"/>
                <a:ea typeface="Open Sans 2 Bold"/>
                <a:cs typeface="Open Sans 2 Bold"/>
                <a:sym typeface="Open Sans 2 Bold"/>
              </a:rPr>
              <a:t>Mô</a:t>
            </a:r>
            <a:r>
              <a:rPr lang="en-US" sz="2499" b="1" dirty="0">
                <a:solidFill>
                  <a:srgbClr val="1E1D22"/>
                </a:solidFill>
                <a:latin typeface="Muli" panose="020B0604020202020204" charset="0"/>
                <a:ea typeface="Open Sans 2 Bold"/>
                <a:cs typeface="Open Sans 2 Bold"/>
                <a:sym typeface="Open Sans 2 Bold"/>
              </a:rPr>
              <a:t> </a:t>
            </a:r>
            <a:r>
              <a:rPr lang="en-US" sz="2499" b="1" dirty="0" err="1">
                <a:solidFill>
                  <a:srgbClr val="1E1D22"/>
                </a:solidFill>
                <a:latin typeface="Muli" panose="020B0604020202020204" charset="0"/>
                <a:ea typeface="Open Sans 2 Bold"/>
                <a:cs typeface="Open Sans 2 Bold"/>
                <a:sym typeface="Open Sans 2 Bold"/>
              </a:rPr>
              <a:t>tả</a:t>
            </a:r>
            <a:r>
              <a:rPr lang="en-US" sz="2499" b="1" dirty="0">
                <a:solidFill>
                  <a:srgbClr val="1E1D22"/>
                </a:solidFill>
                <a:latin typeface="Muli" panose="020B0604020202020204" charset="0"/>
                <a:ea typeface="Open Sans 2 Bold"/>
                <a:cs typeface="Open Sans 2 Bold"/>
                <a:sym typeface="Open Sans 2 Bold"/>
              </a:rPr>
              <a:t> </a:t>
            </a:r>
            <a:r>
              <a:rPr lang="en-US" sz="2499" b="1" dirty="0" err="1">
                <a:solidFill>
                  <a:srgbClr val="1E1D22"/>
                </a:solidFill>
                <a:latin typeface="Muli" panose="020B0604020202020204" charset="0"/>
                <a:ea typeface="Open Sans 2 Bold"/>
                <a:cs typeface="Open Sans 2 Bold"/>
                <a:sym typeface="Open Sans 2 Bold"/>
              </a:rPr>
              <a:t>sản</a:t>
            </a:r>
            <a:r>
              <a:rPr lang="en-US" sz="2499" b="1" dirty="0">
                <a:solidFill>
                  <a:srgbClr val="1E1D22"/>
                </a:solidFill>
                <a:latin typeface="Muli" panose="020B0604020202020204" charset="0"/>
                <a:ea typeface="Open Sans 2 Bold"/>
                <a:cs typeface="Open Sans 2 Bold"/>
                <a:sym typeface="Open Sans 2 Bold"/>
              </a:rPr>
              <a:t> </a:t>
            </a:r>
            <a:r>
              <a:rPr lang="en-US" sz="2499" b="1" dirty="0" err="1">
                <a:solidFill>
                  <a:srgbClr val="1E1D22"/>
                </a:solidFill>
                <a:latin typeface="Muli" panose="020B0604020202020204" charset="0"/>
                <a:ea typeface="Open Sans 2 Bold"/>
                <a:cs typeface="Open Sans 2 Bold"/>
                <a:sym typeface="Open Sans 2 Bold"/>
              </a:rPr>
              <a:t>phẩm</a:t>
            </a:r>
            <a:r>
              <a:rPr lang="en-US" sz="2499" b="1" dirty="0">
                <a:solidFill>
                  <a:srgbClr val="1E1D22"/>
                </a:solidFill>
                <a:latin typeface="Muli" panose="020B0604020202020204" charset="0"/>
                <a:ea typeface="Open Sans 2 Bold"/>
                <a:cs typeface="Open Sans 2 Bold"/>
                <a:sym typeface="Open Sans 2 Bold"/>
              </a:rPr>
              <a:t>:</a:t>
            </a:r>
          </a:p>
          <a:p>
            <a:pPr marL="539746" lvl="1" indent="-269873" algn="l">
              <a:lnSpc>
                <a:spcPts val="3749"/>
              </a:lnSpc>
              <a:buFont typeface="Arial"/>
              <a:buChar char="•"/>
            </a:pPr>
            <a:r>
              <a:rPr lang="en-US" sz="2499" dirty="0" err="1">
                <a:solidFill>
                  <a:srgbClr val="1E1D22"/>
                </a:solidFill>
                <a:latin typeface="Muli" panose="020B0604020202020204" charset="0"/>
                <a:ea typeface="Open Sans 2"/>
                <a:cs typeface="Open Sans 2"/>
                <a:sym typeface="Open Sans 2"/>
              </a:rPr>
              <a:t>Đây</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là</a:t>
            </a:r>
            <a:r>
              <a:rPr lang="en-US" sz="2499" dirty="0">
                <a:solidFill>
                  <a:srgbClr val="1E1D22"/>
                </a:solidFill>
                <a:latin typeface="Muli" panose="020B0604020202020204" charset="0"/>
                <a:ea typeface="Open Sans 2"/>
                <a:cs typeface="Open Sans 2"/>
                <a:sym typeface="Open Sans 2"/>
              </a:rPr>
              <a:t> 1 </a:t>
            </a:r>
            <a:r>
              <a:rPr lang="en-US" sz="2499" dirty="0" err="1">
                <a:solidFill>
                  <a:srgbClr val="1E1D22"/>
                </a:solidFill>
                <a:latin typeface="Muli" panose="020B0604020202020204" charset="0"/>
                <a:ea typeface="Open Sans 2"/>
                <a:cs typeface="Open Sans 2"/>
                <a:sym typeface="Open Sans 2"/>
              </a:rPr>
              <a:t>ứng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dụng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công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nghệ</a:t>
            </a:r>
            <a:r>
              <a:rPr lang="en-US" sz="2499" dirty="0">
                <a:solidFill>
                  <a:srgbClr val="1E1D22"/>
                </a:solidFill>
                <a:latin typeface="Muli" panose="020B0604020202020204" charset="0"/>
                <a:ea typeface="Open Sans 2"/>
                <a:cs typeface="Open Sans 2"/>
                <a:sym typeface="Open Sans 2"/>
              </a:rPr>
              <a:t> Machine Learning </a:t>
            </a:r>
            <a:r>
              <a:rPr lang="en-US" sz="2499" dirty="0" err="1">
                <a:solidFill>
                  <a:srgbClr val="1E1D22"/>
                </a:solidFill>
                <a:latin typeface="Muli" panose="020B0604020202020204" charset="0"/>
                <a:ea typeface="Open Sans 2"/>
                <a:cs typeface="Open Sans 2"/>
                <a:sym typeface="Open Sans 2"/>
              </a:rPr>
              <a:t>và</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DeepLearning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để</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dự</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đoán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và</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cảnh</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báo</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nguy</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cơ</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mắc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các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bệnh</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như</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tiểu</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đường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viêm</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phổi</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và</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bệnh</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tim</a:t>
            </a:r>
            <a:endParaRPr lang="en-US" sz="2499" dirty="0">
              <a:solidFill>
                <a:srgbClr val="1E1D22"/>
              </a:solidFill>
              <a:latin typeface="Muli" panose="020B0604020202020204" charset="0"/>
              <a:ea typeface="Open Sans 2"/>
              <a:cs typeface="Open Sans 2"/>
              <a:sym typeface="Open Sans 2"/>
            </a:endParaRPr>
          </a:p>
          <a:p>
            <a:pPr marL="539746" lvl="1" indent="-269873" algn="l">
              <a:lnSpc>
                <a:spcPts val="3749"/>
              </a:lnSpc>
              <a:buFont typeface="Arial"/>
              <a:buChar char="•"/>
            </a:pPr>
            <a:r>
              <a:rPr lang="en-US" sz="2499" dirty="0" err="1">
                <a:solidFill>
                  <a:srgbClr val="1E1D22"/>
                </a:solidFill>
                <a:latin typeface="Muli" panose="020B0604020202020204" charset="0"/>
                <a:ea typeface="Open Sans 2"/>
                <a:cs typeface="Open Sans 2"/>
                <a:sym typeface="Open Sans 2"/>
              </a:rPr>
              <a:t>Sản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phẩm</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được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thiết</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kế</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để</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dễ</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sử</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dụng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cung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cấp</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các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dự</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đoán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chính</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xác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dựa</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trên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thông</a:t>
            </a:r>
            <a:r>
              <a:rPr lang="en-US" sz="2499" dirty="0">
                <a:solidFill>
                  <a:srgbClr val="1E1D22"/>
                </a:solidFill>
                <a:latin typeface="Muli" panose="020B0604020202020204" charset="0"/>
                <a:ea typeface="Open Sans 2"/>
                <a:cs typeface="Open Sans 2"/>
                <a:sym typeface="Open Sans 2"/>
              </a:rPr>
              <a:t> tin </a:t>
            </a:r>
            <a:r>
              <a:rPr lang="en-US" sz="2499" dirty="0" err="1">
                <a:solidFill>
                  <a:srgbClr val="1E1D22"/>
                </a:solidFill>
                <a:latin typeface="Muli" panose="020B0604020202020204" charset="0"/>
                <a:ea typeface="Open Sans 2"/>
                <a:cs typeface="Open Sans 2"/>
                <a:sym typeface="Open Sans 2"/>
              </a:rPr>
              <a:t>đầu</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vào</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của</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người</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dùng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chắng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hạn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như</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các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chỉ</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số</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sức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khỏe</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cơ</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bản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đường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huyêt</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huyết</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áp</a:t>
            </a:r>
            <a:r>
              <a:rPr lang="en-US" sz="2499" dirty="0">
                <a:solidFill>
                  <a:srgbClr val="1E1D22"/>
                </a:solidFill>
                <a:latin typeface="Muli" panose="020B0604020202020204" charset="0"/>
                <a:ea typeface="Open Sans 2"/>
                <a:cs typeface="Open Sans 2"/>
                <a:sym typeface="Open Sans 2"/>
              </a:rPr>
              <a:t>, BMI, X-</a:t>
            </a:r>
            <a:r>
              <a:rPr lang="en-US" sz="2499" dirty="0" err="1">
                <a:solidFill>
                  <a:srgbClr val="1E1D22"/>
                </a:solidFill>
                <a:latin typeface="Muli" panose="020B0604020202020204" charset="0"/>
                <a:ea typeface="Open Sans 2"/>
                <a:cs typeface="Open Sans 2"/>
                <a:sym typeface="Open Sans 2"/>
              </a:rPr>
              <a:t>quang</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ngực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và</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các</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yếu</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tố</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nguy</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cơ</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liên</a:t>
            </a:r>
            <a:r>
              <a:rPr lang="en-US" sz="2499" dirty="0">
                <a:solidFill>
                  <a:srgbClr val="1E1D22"/>
                </a:solidFill>
                <a:latin typeface="Muli" panose="020B0604020202020204" charset="0"/>
                <a:ea typeface="Open Sans 2"/>
                <a:cs typeface="Open Sans 2"/>
                <a:sym typeface="Open Sans 2"/>
              </a:rPr>
              <a:t> </a:t>
            </a:r>
            <a:r>
              <a:rPr lang="en-US" sz="2499" dirty="0" err="1">
                <a:solidFill>
                  <a:srgbClr val="1E1D22"/>
                </a:solidFill>
                <a:latin typeface="Muli" panose="020B0604020202020204" charset="0"/>
                <a:ea typeface="Open Sans 2"/>
                <a:cs typeface="Open Sans 2"/>
                <a:sym typeface="Open Sans 2"/>
              </a:rPr>
              <a:t>quan</a:t>
            </a:r>
            <a:endParaRPr lang="en-US" sz="2499" dirty="0">
              <a:solidFill>
                <a:srgbClr val="1E1D22"/>
              </a:solidFill>
              <a:latin typeface="Muli" panose="020B0604020202020204" charset="0"/>
              <a:ea typeface="Open Sans 2"/>
              <a:cs typeface="Open Sans 2"/>
              <a:sym typeface="Open Sans 2"/>
            </a:endParaRPr>
          </a:p>
        </p:txBody>
      </p:sp>
      <p:sp>
        <p:nvSpPr>
          <p:cNvPr id="16" name="TextBox 16"/>
          <p:cNvSpPr txBox="1"/>
          <p:nvPr/>
        </p:nvSpPr>
        <p:spPr>
          <a:xfrm>
            <a:off x="9144000" y="1174410"/>
            <a:ext cx="6902126" cy="485775"/>
          </a:xfrm>
          <a:prstGeom prst="rect">
            <a:avLst/>
          </a:prstGeom>
        </p:spPr>
        <p:txBody>
          <a:bodyPr lIns="0" tIns="0" rIns="0" bIns="0" rtlCol="0" anchor="t">
            <a:spAutoFit/>
          </a:bodyPr>
          <a:lstStyle/>
          <a:p>
            <a:pPr marL="0" lvl="0" indent="0" algn="l">
              <a:lnSpc>
                <a:spcPts val="3839"/>
              </a:lnSpc>
              <a:spcBef>
                <a:spcPct val="0"/>
              </a:spcBef>
            </a:pPr>
            <a:r>
              <a:rPr lang="en-US" sz="3199" b="1" spc="159">
                <a:solidFill>
                  <a:srgbClr val="FFFFFF"/>
                </a:solidFill>
                <a:latin typeface="Open Sans 2 Ultra-Bold"/>
                <a:ea typeface="Open Sans 2 Ultra-Bold"/>
                <a:cs typeface="Open Sans 2 Ultra-Bold"/>
                <a:sym typeface="Open Sans 2 Ultra-Bold"/>
              </a:rPr>
              <a:t>1.2 Giới thiệu sản phẩm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8757089" cy="1458925"/>
            <a:chOff x="0" y="0"/>
            <a:chExt cx="944693" cy="157385"/>
          </a:xfrm>
        </p:grpSpPr>
        <p:sp>
          <p:nvSpPr>
            <p:cNvPr id="3" name="Freeform 3"/>
            <p:cNvSpPr/>
            <p:nvPr/>
          </p:nvSpPr>
          <p:spPr>
            <a:xfrm>
              <a:off x="0" y="0"/>
              <a:ext cx="944693" cy="157385"/>
            </a:xfrm>
            <a:custGeom>
              <a:avLst/>
              <a:gdLst/>
              <a:ahLst/>
              <a:cxnLst/>
              <a:rect l="l" t="t" r="r" b="b"/>
              <a:pathLst>
                <a:path w="944693" h="157385">
                  <a:moveTo>
                    <a:pt x="31827" y="0"/>
                  </a:moveTo>
                  <a:lnTo>
                    <a:pt x="912867" y="0"/>
                  </a:lnTo>
                  <a:cubicBezTo>
                    <a:pt x="930444" y="0"/>
                    <a:pt x="944693" y="14249"/>
                    <a:pt x="944693" y="31827"/>
                  </a:cubicBezTo>
                  <a:lnTo>
                    <a:pt x="944693" y="125559"/>
                  </a:lnTo>
                  <a:cubicBezTo>
                    <a:pt x="944693" y="134000"/>
                    <a:pt x="941340" y="142095"/>
                    <a:pt x="935371" y="148063"/>
                  </a:cubicBezTo>
                  <a:cubicBezTo>
                    <a:pt x="929403" y="154032"/>
                    <a:pt x="921308" y="157385"/>
                    <a:pt x="912867" y="157385"/>
                  </a:cubicBezTo>
                  <a:lnTo>
                    <a:pt x="31827" y="157385"/>
                  </a:lnTo>
                  <a:cubicBezTo>
                    <a:pt x="23386" y="157385"/>
                    <a:pt x="15290" y="154032"/>
                    <a:pt x="9322" y="148063"/>
                  </a:cubicBezTo>
                  <a:cubicBezTo>
                    <a:pt x="3353" y="142095"/>
                    <a:pt x="0" y="134000"/>
                    <a:pt x="0" y="125559"/>
                  </a:cubicBezTo>
                  <a:lnTo>
                    <a:pt x="0" y="31827"/>
                  </a:lnTo>
                  <a:cubicBezTo>
                    <a:pt x="0" y="23386"/>
                    <a:pt x="3353" y="15290"/>
                    <a:pt x="9322" y="9322"/>
                  </a:cubicBezTo>
                  <a:cubicBezTo>
                    <a:pt x="15290" y="3353"/>
                    <a:pt x="23386" y="0"/>
                    <a:pt x="31827"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4" name="TextBox 4"/>
            <p:cNvSpPr txBox="1"/>
            <p:nvPr/>
          </p:nvSpPr>
          <p:spPr>
            <a:xfrm>
              <a:off x="0" y="19050"/>
              <a:ext cx="944693" cy="138335"/>
            </a:xfrm>
            <a:prstGeom prst="rect">
              <a:avLst/>
            </a:prstGeom>
          </p:spPr>
          <p:txBody>
            <a:bodyPr lIns="50800" tIns="50800" rIns="50800" bIns="50800" rtlCol="0" anchor="ctr"/>
            <a:lstStyle/>
            <a:p>
              <a:pPr algn="ctr">
                <a:lnSpc>
                  <a:spcPts val="2089"/>
                </a:lnSpc>
              </a:pPr>
              <a:endParaRPr/>
            </a:p>
          </p:txBody>
        </p:sp>
      </p:grpSp>
      <p:grpSp>
        <p:nvGrpSpPr>
          <p:cNvPr id="5" name="Group 5"/>
          <p:cNvGrpSpPr/>
          <p:nvPr/>
        </p:nvGrpSpPr>
        <p:grpSpPr>
          <a:xfrm>
            <a:off x="15443330" y="8652977"/>
            <a:ext cx="1815970" cy="605323"/>
            <a:chOff x="0" y="0"/>
            <a:chExt cx="2421294" cy="807098"/>
          </a:xfrm>
        </p:grpSpPr>
        <p:grpSp>
          <p:nvGrpSpPr>
            <p:cNvPr id="6" name="Group 6"/>
            <p:cNvGrpSpPr/>
            <p:nvPr/>
          </p:nvGrpSpPr>
          <p:grpSpPr>
            <a:xfrm>
              <a:off x="0" y="0"/>
              <a:ext cx="1614196" cy="807098"/>
              <a:chOff x="0" y="0"/>
              <a:chExt cx="812800" cy="406400"/>
            </a:xfrm>
          </p:grpSpPr>
          <p:sp>
            <p:nvSpPr>
              <p:cNvPr id="7" name="Freeform 7"/>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8" name="TextBox 8"/>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9" name="Group 9"/>
            <p:cNvGrpSpPr/>
            <p:nvPr/>
          </p:nvGrpSpPr>
          <p:grpSpPr>
            <a:xfrm>
              <a:off x="1614196" y="0"/>
              <a:ext cx="807098" cy="80709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1" name="TextBox 11"/>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
        <p:nvSpPr>
          <p:cNvPr id="12" name="TextBox 12"/>
          <p:cNvSpPr txBox="1"/>
          <p:nvPr/>
        </p:nvSpPr>
        <p:spPr>
          <a:xfrm>
            <a:off x="1028700" y="3676649"/>
            <a:ext cx="11245467" cy="5581651"/>
          </a:xfrm>
          <a:prstGeom prst="rect">
            <a:avLst/>
          </a:prstGeom>
        </p:spPr>
        <p:txBody>
          <a:bodyPr lIns="0" tIns="0" rIns="0" bIns="0" rtlCol="0" anchor="t">
            <a:spAutoFit/>
          </a:bodyPr>
          <a:lstStyle/>
          <a:p>
            <a:pPr marL="647694" lvl="1" indent="-323847" algn="l">
              <a:lnSpc>
                <a:spcPts val="4499"/>
              </a:lnSpc>
              <a:buFont typeface="Arial"/>
              <a:buChar char="•"/>
            </a:pPr>
            <a:r>
              <a:rPr lang="en-US" sz="2999" dirty="0" err="1">
                <a:solidFill>
                  <a:srgbClr val="1E1D22"/>
                </a:solidFill>
                <a:latin typeface="Muli"/>
                <a:ea typeface="Muli"/>
                <a:cs typeface="Muli"/>
                <a:sym typeface="Muli"/>
              </a:rPr>
              <a:t>Người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dùng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nhân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Những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người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đang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vấn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đề</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khỏe</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hoặc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nguy</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cơ</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cao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mắc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tiểu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đường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tim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mạch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viêm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phổi</a:t>
            </a:r>
            <a:r>
              <a:rPr lang="en-US" sz="2999" dirty="0">
                <a:solidFill>
                  <a:srgbClr val="1E1D22"/>
                </a:solidFill>
                <a:latin typeface="Muli"/>
                <a:ea typeface="Muli"/>
                <a:cs typeface="Muli"/>
                <a:sym typeface="Muli"/>
              </a:rPr>
              <a:t>.</a:t>
            </a:r>
          </a:p>
          <a:p>
            <a:pPr marL="647694" lvl="1" indent="-323847" algn="l">
              <a:lnSpc>
                <a:spcPts val="4499"/>
              </a:lnSpc>
              <a:buFont typeface="Arial"/>
              <a:buChar char="•"/>
            </a:pPr>
            <a:r>
              <a:rPr lang="en-US" sz="2999" dirty="0" err="1">
                <a:solidFill>
                  <a:srgbClr val="1E1D22"/>
                </a:solidFill>
                <a:latin typeface="Muli"/>
                <a:ea typeface="Muli"/>
                <a:cs typeface="Muli"/>
                <a:sym typeface="Muli"/>
              </a:rPr>
              <a:t>Nhà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cung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cấp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dịch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vụ</a:t>
            </a:r>
            <a:r>
              <a:rPr lang="en-US" sz="2999" dirty="0">
                <a:solidFill>
                  <a:srgbClr val="1E1D22"/>
                </a:solidFill>
                <a:latin typeface="Muli"/>
                <a:ea typeface="Muli"/>
                <a:cs typeface="Muli"/>
                <a:sym typeface="Muli"/>
              </a:rPr>
              <a:t> y </a:t>
            </a:r>
            <a:r>
              <a:rPr lang="en-US" sz="2999" dirty="0" err="1">
                <a:solidFill>
                  <a:srgbClr val="1E1D22"/>
                </a:solidFill>
                <a:latin typeface="Muli"/>
                <a:ea typeface="Muli"/>
                <a:cs typeface="Muli"/>
                <a:sym typeface="Muli"/>
              </a:rPr>
              <a:t>tế</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phòng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khám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viện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tổ</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chức</a:t>
            </a:r>
            <a:r>
              <a:rPr lang="en-US" sz="2999" dirty="0">
                <a:solidFill>
                  <a:srgbClr val="1E1D22"/>
                </a:solidFill>
                <a:latin typeface="Muli"/>
                <a:ea typeface="Muli"/>
                <a:cs typeface="Muli"/>
                <a:sym typeface="Muli"/>
              </a:rPr>
              <a:t> y </a:t>
            </a:r>
            <a:r>
              <a:rPr lang="en-US" sz="2999" dirty="0" err="1">
                <a:solidFill>
                  <a:srgbClr val="1E1D22"/>
                </a:solidFill>
                <a:latin typeface="Muli"/>
                <a:ea typeface="Muli"/>
                <a:cs typeface="Muli"/>
                <a:sym typeface="Muli"/>
              </a:rPr>
              <a:t>tế</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thể</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sử</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ứng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để</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hỗ</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trợ</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chẩn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đoán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theo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dõi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nhân</a:t>
            </a:r>
            <a:r>
              <a:rPr lang="en-US" sz="2999" dirty="0">
                <a:solidFill>
                  <a:srgbClr val="1E1D22"/>
                </a:solidFill>
                <a:latin typeface="Muli"/>
                <a:ea typeface="Muli"/>
                <a:cs typeface="Muli"/>
                <a:sym typeface="Muli"/>
              </a:rPr>
              <a:t>.</a:t>
            </a:r>
          </a:p>
          <a:p>
            <a:pPr marL="647694" lvl="1" indent="-323847" algn="l">
              <a:lnSpc>
                <a:spcPts val="4499"/>
              </a:lnSpc>
              <a:buFont typeface="Arial"/>
              <a:buChar char="•"/>
            </a:pP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tổ</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nghiên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cứu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giáo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khỏe</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tổ</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nghiên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cứu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thể</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sử</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ứng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để</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thập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phân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tích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dữ</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liệu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về</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tật</a:t>
            </a:r>
            <a:r>
              <a:rPr lang="en-US" sz="2999" dirty="0">
                <a:solidFill>
                  <a:srgbClr val="1E1D22"/>
                </a:solidFill>
                <a:latin typeface="Muli"/>
                <a:ea typeface="Muli"/>
                <a:cs typeface="Muli"/>
                <a:sym typeface="Muli"/>
              </a:rPr>
              <a:t>.</a:t>
            </a:r>
          </a:p>
          <a:p>
            <a:pPr marL="0" lvl="0" indent="0" algn="l">
              <a:lnSpc>
                <a:spcPts val="4499"/>
              </a:lnSpc>
              <a:spcBef>
                <a:spcPct val="0"/>
              </a:spcBef>
            </a:pPr>
            <a:endParaRPr lang="en-US" sz="2999" dirty="0">
              <a:solidFill>
                <a:srgbClr val="1E1D22"/>
              </a:solidFill>
              <a:latin typeface="Muli"/>
              <a:ea typeface="Muli"/>
              <a:cs typeface="Muli"/>
              <a:sym typeface="Muli"/>
            </a:endParaRPr>
          </a:p>
        </p:txBody>
      </p:sp>
      <p:sp>
        <p:nvSpPr>
          <p:cNvPr id="13" name="TextBox 13"/>
          <p:cNvSpPr txBox="1"/>
          <p:nvPr/>
        </p:nvSpPr>
        <p:spPr>
          <a:xfrm>
            <a:off x="1670489" y="1515275"/>
            <a:ext cx="6902126" cy="485775"/>
          </a:xfrm>
          <a:prstGeom prst="rect">
            <a:avLst/>
          </a:prstGeom>
        </p:spPr>
        <p:txBody>
          <a:bodyPr lIns="0" tIns="0" rIns="0" bIns="0" rtlCol="0" anchor="t">
            <a:spAutoFit/>
          </a:bodyPr>
          <a:lstStyle/>
          <a:p>
            <a:pPr marL="0" lvl="0" indent="0" algn="l">
              <a:lnSpc>
                <a:spcPts val="3839"/>
              </a:lnSpc>
              <a:spcBef>
                <a:spcPct val="0"/>
              </a:spcBef>
            </a:pPr>
            <a:r>
              <a:rPr lang="en-US" sz="3199" b="1" spc="159">
                <a:solidFill>
                  <a:srgbClr val="FFFFFF"/>
                </a:solidFill>
                <a:latin typeface="Open Sans 2 Ultra-Bold"/>
                <a:ea typeface="Open Sans 2 Ultra-Bold"/>
                <a:cs typeface="Open Sans 2 Ultra-Bold"/>
                <a:sym typeface="Open Sans 2 Ultra-Bold"/>
              </a:rPr>
              <a:t>1.3 Đối tượng sử dụng</a:t>
            </a:r>
          </a:p>
        </p:txBody>
      </p:sp>
      <p:grpSp>
        <p:nvGrpSpPr>
          <p:cNvPr id="14" name="Group 14"/>
          <p:cNvGrpSpPr/>
          <p:nvPr/>
        </p:nvGrpSpPr>
        <p:grpSpPr>
          <a:xfrm>
            <a:off x="12274167" y="3752849"/>
            <a:ext cx="4985133" cy="3668346"/>
            <a:chOff x="0" y="0"/>
            <a:chExt cx="657618" cy="483913"/>
          </a:xfrm>
        </p:grpSpPr>
        <p:sp>
          <p:nvSpPr>
            <p:cNvPr id="15" name="Freeform 15"/>
            <p:cNvSpPr/>
            <p:nvPr/>
          </p:nvSpPr>
          <p:spPr>
            <a:xfrm>
              <a:off x="0" y="0"/>
              <a:ext cx="657618" cy="483913"/>
            </a:xfrm>
            <a:custGeom>
              <a:avLst/>
              <a:gdLst/>
              <a:ahLst/>
              <a:cxnLst/>
              <a:rect l="l" t="t" r="r" b="b"/>
              <a:pathLst>
                <a:path w="657618" h="483913">
                  <a:moveTo>
                    <a:pt x="0" y="0"/>
                  </a:moveTo>
                  <a:lnTo>
                    <a:pt x="657618" y="0"/>
                  </a:lnTo>
                  <a:lnTo>
                    <a:pt x="657618" y="483913"/>
                  </a:lnTo>
                  <a:lnTo>
                    <a:pt x="0" y="483913"/>
                  </a:lnTo>
                  <a:close/>
                </a:path>
              </a:pathLst>
            </a:custGeom>
            <a:blipFill>
              <a:blip r:embed="rId2"/>
              <a:stretch>
                <a:fillRect l="-5189" r="-5189"/>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8757089" cy="1458925"/>
            <a:chOff x="0" y="0"/>
            <a:chExt cx="944693" cy="157385"/>
          </a:xfrm>
        </p:grpSpPr>
        <p:sp>
          <p:nvSpPr>
            <p:cNvPr id="3" name="Freeform 3"/>
            <p:cNvSpPr/>
            <p:nvPr/>
          </p:nvSpPr>
          <p:spPr>
            <a:xfrm>
              <a:off x="0" y="0"/>
              <a:ext cx="944693" cy="157385"/>
            </a:xfrm>
            <a:custGeom>
              <a:avLst/>
              <a:gdLst/>
              <a:ahLst/>
              <a:cxnLst/>
              <a:rect l="l" t="t" r="r" b="b"/>
              <a:pathLst>
                <a:path w="944693" h="157385">
                  <a:moveTo>
                    <a:pt x="31827" y="0"/>
                  </a:moveTo>
                  <a:lnTo>
                    <a:pt x="912867" y="0"/>
                  </a:lnTo>
                  <a:cubicBezTo>
                    <a:pt x="930444" y="0"/>
                    <a:pt x="944693" y="14249"/>
                    <a:pt x="944693" y="31827"/>
                  </a:cubicBezTo>
                  <a:lnTo>
                    <a:pt x="944693" y="125559"/>
                  </a:lnTo>
                  <a:cubicBezTo>
                    <a:pt x="944693" y="134000"/>
                    <a:pt x="941340" y="142095"/>
                    <a:pt x="935371" y="148063"/>
                  </a:cubicBezTo>
                  <a:cubicBezTo>
                    <a:pt x="929403" y="154032"/>
                    <a:pt x="921308" y="157385"/>
                    <a:pt x="912867" y="157385"/>
                  </a:cubicBezTo>
                  <a:lnTo>
                    <a:pt x="31827" y="157385"/>
                  </a:lnTo>
                  <a:cubicBezTo>
                    <a:pt x="23386" y="157385"/>
                    <a:pt x="15290" y="154032"/>
                    <a:pt x="9322" y="148063"/>
                  </a:cubicBezTo>
                  <a:cubicBezTo>
                    <a:pt x="3353" y="142095"/>
                    <a:pt x="0" y="134000"/>
                    <a:pt x="0" y="125559"/>
                  </a:cubicBezTo>
                  <a:lnTo>
                    <a:pt x="0" y="31827"/>
                  </a:lnTo>
                  <a:cubicBezTo>
                    <a:pt x="0" y="23386"/>
                    <a:pt x="3353" y="15290"/>
                    <a:pt x="9322" y="9322"/>
                  </a:cubicBezTo>
                  <a:cubicBezTo>
                    <a:pt x="15290" y="3353"/>
                    <a:pt x="23386" y="0"/>
                    <a:pt x="31827"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4" name="TextBox 4"/>
            <p:cNvSpPr txBox="1"/>
            <p:nvPr/>
          </p:nvSpPr>
          <p:spPr>
            <a:xfrm>
              <a:off x="0" y="19050"/>
              <a:ext cx="944693" cy="138335"/>
            </a:xfrm>
            <a:prstGeom prst="rect">
              <a:avLst/>
            </a:prstGeom>
          </p:spPr>
          <p:txBody>
            <a:bodyPr lIns="50800" tIns="50800" rIns="50800" bIns="50800" rtlCol="0" anchor="ctr"/>
            <a:lstStyle/>
            <a:p>
              <a:pPr algn="ctr">
                <a:lnSpc>
                  <a:spcPts val="2089"/>
                </a:lnSpc>
              </a:pPr>
              <a:endParaRPr/>
            </a:p>
          </p:txBody>
        </p:sp>
      </p:grpSp>
      <p:grpSp>
        <p:nvGrpSpPr>
          <p:cNvPr id="5" name="Group 5"/>
          <p:cNvGrpSpPr/>
          <p:nvPr/>
        </p:nvGrpSpPr>
        <p:grpSpPr>
          <a:xfrm>
            <a:off x="15443330" y="8652977"/>
            <a:ext cx="1815970" cy="605323"/>
            <a:chOff x="0" y="0"/>
            <a:chExt cx="2421294" cy="807098"/>
          </a:xfrm>
        </p:grpSpPr>
        <p:grpSp>
          <p:nvGrpSpPr>
            <p:cNvPr id="6" name="Group 6"/>
            <p:cNvGrpSpPr/>
            <p:nvPr/>
          </p:nvGrpSpPr>
          <p:grpSpPr>
            <a:xfrm>
              <a:off x="0" y="0"/>
              <a:ext cx="1614196" cy="807098"/>
              <a:chOff x="0" y="0"/>
              <a:chExt cx="812800" cy="406400"/>
            </a:xfrm>
          </p:grpSpPr>
          <p:sp>
            <p:nvSpPr>
              <p:cNvPr id="7" name="Freeform 7"/>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id="8" name="TextBox 8"/>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9" name="Group 9"/>
            <p:cNvGrpSpPr/>
            <p:nvPr/>
          </p:nvGrpSpPr>
          <p:grpSpPr>
            <a:xfrm>
              <a:off x="1614196" y="0"/>
              <a:ext cx="807098" cy="80709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1" name="TextBox 11"/>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
        <p:nvSpPr>
          <p:cNvPr id="12" name="TextBox 12"/>
          <p:cNvSpPr txBox="1"/>
          <p:nvPr/>
        </p:nvSpPr>
        <p:spPr>
          <a:xfrm>
            <a:off x="1028700" y="2797611"/>
            <a:ext cx="16230600" cy="5581651"/>
          </a:xfrm>
          <a:prstGeom prst="rect">
            <a:avLst/>
          </a:prstGeom>
        </p:spPr>
        <p:txBody>
          <a:bodyPr lIns="0" tIns="0" rIns="0" bIns="0" rtlCol="0" anchor="t">
            <a:spAutoFit/>
          </a:bodyPr>
          <a:lstStyle/>
          <a:p>
            <a:pPr marL="647694" lvl="1" indent="-323847" algn="l">
              <a:lnSpc>
                <a:spcPts val="4499"/>
              </a:lnSpc>
              <a:buFont typeface="Arial"/>
              <a:buChar char="•"/>
            </a:pPr>
            <a:r>
              <a:rPr lang="en-US" sz="2999" dirty="0" err="1">
                <a:solidFill>
                  <a:srgbClr val="1E1D22"/>
                </a:solidFill>
                <a:latin typeface="Muli"/>
                <a:ea typeface="Muli"/>
                <a:cs typeface="Muli"/>
                <a:sym typeface="Muli"/>
              </a:rPr>
              <a:t>Giảm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thiểu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nguy</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cơ</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tật</a:t>
            </a:r>
            <a:endParaRPr lang="en-US" sz="2999" dirty="0">
              <a:solidFill>
                <a:srgbClr val="1E1D22"/>
              </a:solidFill>
              <a:latin typeface="Muli"/>
              <a:ea typeface="Muli"/>
              <a:cs typeface="Muli"/>
              <a:sym typeface="Muli"/>
            </a:endParaRPr>
          </a:p>
          <a:p>
            <a:pPr marL="1295387" lvl="2" indent="-431796" algn="l">
              <a:lnSpc>
                <a:spcPts val="4499"/>
              </a:lnSpc>
              <a:buFont typeface="Arial"/>
              <a:buChar char="⚬"/>
            </a:pPr>
            <a:r>
              <a:rPr lang="en-US" sz="2999" dirty="0" err="1">
                <a:solidFill>
                  <a:srgbClr val="1E1D22"/>
                </a:solidFill>
                <a:latin typeface="Muli"/>
                <a:ea typeface="Muli"/>
                <a:cs typeface="Muli"/>
                <a:sym typeface="Muli"/>
              </a:rPr>
              <a:t>Ứng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dụng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giúp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phát</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hiện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sớm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nguy</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cơ</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mắc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nghiêm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trọng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như</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tiểu</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đường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viêm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phổi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tim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từ</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giúp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người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dùng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thể</a:t>
            </a:r>
            <a:r>
              <a:rPr lang="en-US" sz="2999" dirty="0">
                <a:solidFill>
                  <a:srgbClr val="1E1D22"/>
                </a:solidFill>
                <a:latin typeface="Muli"/>
                <a:ea typeface="Muli"/>
                <a:cs typeface="Muli"/>
                <a:sym typeface="Muli"/>
              </a:rPr>
              <a:t> can </a:t>
            </a:r>
            <a:r>
              <a:rPr lang="en-US" sz="2999" dirty="0" err="1">
                <a:solidFill>
                  <a:srgbClr val="1E1D22"/>
                </a:solidFill>
                <a:latin typeface="Muli"/>
                <a:ea typeface="Muli"/>
                <a:cs typeface="Muli"/>
                <a:sym typeface="Muli"/>
              </a:rPr>
              <a:t>thiệp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kịp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thời</a:t>
            </a:r>
            <a:r>
              <a:rPr lang="en-US" sz="2999" dirty="0">
                <a:solidFill>
                  <a:srgbClr val="1E1D22"/>
                </a:solidFill>
                <a:latin typeface="Muli"/>
                <a:ea typeface="Muli"/>
                <a:cs typeface="Muli"/>
                <a:sym typeface="Muli"/>
              </a:rPr>
              <a:t>.</a:t>
            </a:r>
          </a:p>
          <a:p>
            <a:pPr marL="647694" lvl="1" indent="-323847" algn="l">
              <a:lnSpc>
                <a:spcPts val="4499"/>
              </a:lnSpc>
              <a:buFont typeface="Arial"/>
              <a:buChar char="•"/>
            </a:pPr>
            <a:r>
              <a:rPr lang="en-US" sz="2999" dirty="0" err="1">
                <a:solidFill>
                  <a:srgbClr val="1E1D22"/>
                </a:solidFill>
                <a:latin typeface="Muli"/>
                <a:ea typeface="Muli"/>
                <a:cs typeface="Muli"/>
                <a:sym typeface="Muli"/>
              </a:rPr>
              <a:t>Tiết</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kiệm</a:t>
            </a:r>
            <a:r>
              <a:rPr lang="en-US" sz="2999" dirty="0">
                <a:solidFill>
                  <a:srgbClr val="1E1D22"/>
                </a:solidFill>
                <a:latin typeface="Muli"/>
                <a:ea typeface="Muli"/>
                <a:cs typeface="Muli"/>
                <a:sym typeface="Muli"/>
              </a:rPr>
              <a:t> chi </a:t>
            </a:r>
            <a:r>
              <a:rPr lang="en-US" sz="2999" dirty="0" err="1">
                <a:solidFill>
                  <a:srgbClr val="1E1D22"/>
                </a:solidFill>
                <a:latin typeface="Muli"/>
                <a:ea typeface="Muli"/>
                <a:cs typeface="Muli"/>
                <a:sym typeface="Muli"/>
              </a:rPr>
              <a:t>phí</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gian</a:t>
            </a:r>
            <a:endParaRPr lang="en-US" sz="2999" dirty="0">
              <a:solidFill>
                <a:srgbClr val="1E1D22"/>
              </a:solidFill>
              <a:latin typeface="Muli"/>
              <a:ea typeface="Muli"/>
              <a:cs typeface="Muli"/>
              <a:sym typeface="Muli"/>
            </a:endParaRPr>
          </a:p>
          <a:p>
            <a:pPr marL="1295387" lvl="2" indent="-431796" algn="l">
              <a:lnSpc>
                <a:spcPts val="4499"/>
              </a:lnSpc>
              <a:buFont typeface="Arial"/>
              <a:buChar char="⚬"/>
            </a:pPr>
            <a:r>
              <a:rPr lang="en-US" sz="2999" dirty="0" err="1">
                <a:solidFill>
                  <a:srgbClr val="1E1D22"/>
                </a:solidFill>
                <a:latin typeface="Muli"/>
                <a:ea typeface="Muli"/>
                <a:cs typeface="Muli"/>
                <a:sym typeface="Muli"/>
              </a:rPr>
              <a:t>Việc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dự</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đoán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kiểm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tra</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lý</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mà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không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cần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phải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đến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viện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giúp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tiết</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kiệm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gian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chi </a:t>
            </a:r>
            <a:r>
              <a:rPr lang="en-US" sz="2999" dirty="0" err="1">
                <a:solidFill>
                  <a:srgbClr val="1E1D22"/>
                </a:solidFill>
                <a:latin typeface="Muli"/>
                <a:ea typeface="Muli"/>
                <a:cs typeface="Muli"/>
                <a:sym typeface="Muli"/>
              </a:rPr>
              <a:t>phí</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người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dùng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đồng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giảm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bớt</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áp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lực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hệ</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thống</a:t>
            </a:r>
            <a:r>
              <a:rPr lang="en-US" sz="2999" dirty="0">
                <a:solidFill>
                  <a:srgbClr val="1E1D22"/>
                </a:solidFill>
                <a:latin typeface="Muli"/>
                <a:ea typeface="Muli"/>
                <a:cs typeface="Muli"/>
                <a:sym typeface="Muli"/>
              </a:rPr>
              <a:t> y </a:t>
            </a:r>
            <a:r>
              <a:rPr lang="en-US" sz="2999" dirty="0" err="1">
                <a:solidFill>
                  <a:srgbClr val="1E1D22"/>
                </a:solidFill>
                <a:latin typeface="Muli"/>
                <a:ea typeface="Muli"/>
                <a:cs typeface="Muli"/>
                <a:sym typeface="Muli"/>
              </a:rPr>
              <a:t>tế</a:t>
            </a:r>
            <a:r>
              <a:rPr lang="en-US" sz="2999" dirty="0">
                <a:solidFill>
                  <a:srgbClr val="1E1D22"/>
                </a:solidFill>
                <a:latin typeface="Muli"/>
                <a:ea typeface="Muli"/>
                <a:cs typeface="Muli"/>
                <a:sym typeface="Muli"/>
              </a:rPr>
              <a:t>.</a:t>
            </a:r>
          </a:p>
          <a:p>
            <a:pPr marL="647694" lvl="1" indent="-323847" algn="l">
              <a:lnSpc>
                <a:spcPts val="4499"/>
              </a:lnSpc>
              <a:buFont typeface="Arial"/>
              <a:buChar char="•"/>
            </a:pPr>
            <a:r>
              <a:rPr lang="en-US" sz="2999" dirty="0" err="1">
                <a:solidFill>
                  <a:srgbClr val="1E1D22"/>
                </a:solidFill>
                <a:latin typeface="Muli"/>
                <a:ea typeface="Muli"/>
                <a:cs typeface="Muli"/>
                <a:sym typeface="Muli"/>
              </a:rPr>
              <a:t>Cải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thiện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khỏe</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cộng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đồng</a:t>
            </a:r>
            <a:endParaRPr lang="en-US" sz="2999" dirty="0">
              <a:solidFill>
                <a:srgbClr val="1E1D22"/>
              </a:solidFill>
              <a:latin typeface="Muli"/>
              <a:ea typeface="Muli"/>
              <a:cs typeface="Muli"/>
              <a:sym typeface="Muli"/>
            </a:endParaRPr>
          </a:p>
          <a:p>
            <a:pPr marL="1295387" lvl="2" indent="-431796" algn="l">
              <a:lnSpc>
                <a:spcPts val="4499"/>
              </a:lnSpc>
              <a:buFont typeface="Arial"/>
              <a:buChar char="⚬"/>
            </a:pPr>
            <a:r>
              <a:rPr lang="en-US" sz="2999" dirty="0" err="1">
                <a:solidFill>
                  <a:srgbClr val="1E1D22"/>
                </a:solidFill>
                <a:latin typeface="Muli"/>
                <a:ea typeface="Muli"/>
                <a:cs typeface="Muli"/>
                <a:sym typeface="Muli"/>
              </a:rPr>
              <a:t>Sản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phẩm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không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chỉ</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giúp</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người</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dùng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nhân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mà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còn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có</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động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tích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cực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đến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cộng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đồng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giảm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bớt</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gánh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nặng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cho</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các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bệnh</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viện</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và</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hệ</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thống</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chăm</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sóc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sức</a:t>
            </a:r>
            <a:r>
              <a:rPr lang="en-US" sz="2999" dirty="0">
                <a:solidFill>
                  <a:srgbClr val="1E1D22"/>
                </a:solidFill>
                <a:latin typeface="Muli"/>
                <a:ea typeface="Muli"/>
                <a:cs typeface="Muli"/>
                <a:sym typeface="Muli"/>
              </a:rPr>
              <a:t> </a:t>
            </a:r>
            <a:r>
              <a:rPr lang="en-US" sz="2999" dirty="0" err="1">
                <a:solidFill>
                  <a:srgbClr val="1E1D22"/>
                </a:solidFill>
                <a:latin typeface="Muli"/>
                <a:ea typeface="Muli"/>
                <a:cs typeface="Muli"/>
                <a:sym typeface="Muli"/>
              </a:rPr>
              <a:t>khỏe</a:t>
            </a:r>
            <a:r>
              <a:rPr lang="en-US" sz="2999" dirty="0">
                <a:solidFill>
                  <a:srgbClr val="1E1D22"/>
                </a:solidFill>
                <a:latin typeface="Muli"/>
                <a:ea typeface="Muli"/>
                <a:cs typeface="Muli"/>
                <a:sym typeface="Muli"/>
              </a:rPr>
              <a:t>.</a:t>
            </a:r>
          </a:p>
          <a:p>
            <a:pPr marL="0" lvl="0" indent="0" algn="l">
              <a:lnSpc>
                <a:spcPts val="4499"/>
              </a:lnSpc>
              <a:spcBef>
                <a:spcPct val="0"/>
              </a:spcBef>
            </a:pPr>
            <a:endParaRPr lang="en-US" sz="2999" dirty="0">
              <a:solidFill>
                <a:srgbClr val="1E1D22"/>
              </a:solidFill>
              <a:latin typeface="Muli"/>
              <a:ea typeface="Muli"/>
              <a:cs typeface="Muli"/>
              <a:sym typeface="Muli"/>
            </a:endParaRPr>
          </a:p>
        </p:txBody>
      </p:sp>
      <p:sp>
        <p:nvSpPr>
          <p:cNvPr id="13" name="TextBox 13"/>
          <p:cNvSpPr txBox="1"/>
          <p:nvPr/>
        </p:nvSpPr>
        <p:spPr>
          <a:xfrm>
            <a:off x="1670489" y="1515275"/>
            <a:ext cx="6902126" cy="485775"/>
          </a:xfrm>
          <a:prstGeom prst="rect">
            <a:avLst/>
          </a:prstGeom>
        </p:spPr>
        <p:txBody>
          <a:bodyPr lIns="0" tIns="0" rIns="0" bIns="0" rtlCol="0" anchor="t">
            <a:spAutoFit/>
          </a:bodyPr>
          <a:lstStyle/>
          <a:p>
            <a:pPr marL="0" lvl="0" indent="0" algn="l">
              <a:lnSpc>
                <a:spcPts val="3839"/>
              </a:lnSpc>
              <a:spcBef>
                <a:spcPct val="0"/>
              </a:spcBef>
            </a:pPr>
            <a:r>
              <a:rPr lang="en-US" sz="3199" b="1" spc="159">
                <a:solidFill>
                  <a:srgbClr val="FFFFFF"/>
                </a:solidFill>
                <a:latin typeface="Open Sans 2 Ultra-Bold"/>
                <a:ea typeface="Open Sans 2 Ultra-Bold"/>
                <a:cs typeface="Open Sans 2 Ultra-Bold"/>
                <a:sym typeface="Open Sans 2 Ultra-Bold"/>
              </a:rPr>
              <a:t>1.4 Lợi ích và giá trị sản phẩm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2528689"/>
            <a:ext cx="16230600" cy="5469786"/>
            <a:chOff x="0" y="0"/>
            <a:chExt cx="1750917" cy="590067"/>
          </a:xfrm>
        </p:grpSpPr>
        <p:sp>
          <p:nvSpPr>
            <p:cNvPr id="4" name="Freeform 4"/>
            <p:cNvSpPr/>
            <p:nvPr/>
          </p:nvSpPr>
          <p:spPr>
            <a:xfrm>
              <a:off x="0" y="0"/>
              <a:ext cx="1750917" cy="590067"/>
            </a:xfrm>
            <a:custGeom>
              <a:avLst/>
              <a:gdLst/>
              <a:ahLst/>
              <a:cxnLst/>
              <a:rect l="l" t="t" r="r" b="b"/>
              <a:pathLst>
                <a:path w="1750917" h="59006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5" name="TextBox 5"/>
            <p:cNvSpPr txBox="1"/>
            <p:nvPr/>
          </p:nvSpPr>
          <p:spPr>
            <a:xfrm>
              <a:off x="0" y="19050"/>
              <a:ext cx="1750917" cy="571017"/>
            </a:xfrm>
            <a:prstGeom prst="rect">
              <a:avLst/>
            </a:prstGeom>
          </p:spPr>
          <p:txBody>
            <a:bodyPr lIns="50800" tIns="50800" rIns="50800" bIns="50800" rtlCol="0" anchor="ctr"/>
            <a:lstStyle/>
            <a:p>
              <a:pPr algn="ctr">
                <a:lnSpc>
                  <a:spcPts val="2089"/>
                </a:lnSpc>
              </a:pPr>
              <a:endParaRPr/>
            </a:p>
          </p:txBody>
        </p:sp>
      </p:grpSp>
      <p:sp>
        <p:nvSpPr>
          <p:cNvPr id="6" name="Freeform 6"/>
          <p:cNvSpPr/>
          <p:nvPr/>
        </p:nvSpPr>
        <p:spPr>
          <a:xfrm>
            <a:off x="1874253" y="3771450"/>
            <a:ext cx="2540259" cy="2540259"/>
          </a:xfrm>
          <a:custGeom>
            <a:avLst/>
            <a:gdLst/>
            <a:ahLst/>
            <a:cxnLst/>
            <a:rect l="l" t="t" r="r" b="b"/>
            <a:pathLst>
              <a:path w="2540259" h="2540259">
                <a:moveTo>
                  <a:pt x="0" y="0"/>
                </a:moveTo>
                <a:lnTo>
                  <a:pt x="2540259" y="0"/>
                </a:lnTo>
                <a:lnTo>
                  <a:pt x="2540259" y="2540259"/>
                </a:lnTo>
                <a:lnTo>
                  <a:pt x="0" y="2540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844817" y="3853653"/>
            <a:ext cx="12169146" cy="3041650"/>
          </a:xfrm>
          <a:prstGeom prst="rect">
            <a:avLst/>
          </a:prstGeom>
        </p:spPr>
        <p:txBody>
          <a:bodyPr lIns="0" tIns="0" rIns="0" bIns="0" rtlCol="0" anchor="t">
            <a:spAutoFit/>
          </a:bodyPr>
          <a:lstStyle/>
          <a:p>
            <a:pPr algn="l">
              <a:lnSpc>
                <a:spcPts val="3499"/>
              </a:lnSpc>
            </a:pPr>
            <a:r>
              <a:rPr lang="en-US" sz="2499">
                <a:solidFill>
                  <a:srgbClr val="FFFFFF"/>
                </a:solidFill>
                <a:latin typeface="Muli"/>
                <a:ea typeface="Muli"/>
                <a:cs typeface="Muli"/>
                <a:sym typeface="Muli"/>
              </a:rPr>
              <a:t>Kết luận</a:t>
            </a:r>
          </a:p>
          <a:p>
            <a:pPr algn="l">
              <a:lnSpc>
                <a:spcPts val="3499"/>
              </a:lnSpc>
            </a:pPr>
            <a:r>
              <a:rPr lang="en-US" sz="2499">
                <a:solidFill>
                  <a:srgbClr val="FFFFFF"/>
                </a:solidFill>
                <a:latin typeface="Muli"/>
                <a:ea typeface="Muli"/>
                <a:cs typeface="Muli"/>
                <a:sym typeface="Muli"/>
              </a:rPr>
              <a:t>Giải pháp ứng dụng Machine Learning và Deep Learning này không chỉ hỗ trợ dự đoán nguy cơ bệnh mà còn mang lại giá trị thực tế lớn trong việc nâng cao nhận thức sức khỏe và hỗ trợ chẩn đoán y tế. Với giao diện đơn giản, quy trình tự động hóa, và khả năng cung cấp lời khuyên cá nhân hóa, ứng dụng hướng tới việc trở thành một công cụ đáng tin cậy trong quản lý sức khỏe toàn diện.</a:t>
            </a:r>
          </a:p>
          <a:p>
            <a:pPr marL="0" lvl="0" indent="0" algn="l">
              <a:lnSpc>
                <a:spcPts val="3499"/>
              </a:lnSpc>
              <a:spcBef>
                <a:spcPct val="0"/>
              </a:spcBef>
            </a:pPr>
            <a:endParaRPr lang="en-US" sz="2499">
              <a:solidFill>
                <a:srgbClr val="FFFFFF"/>
              </a:solidFill>
              <a:latin typeface="Muli"/>
              <a:ea typeface="Muli"/>
              <a:cs typeface="Muli"/>
              <a:sym typeface="Muli"/>
            </a:endParaRPr>
          </a:p>
        </p:txBody>
      </p:sp>
      <p:grpSp>
        <p:nvGrpSpPr>
          <p:cNvPr id="8" name="Group 8"/>
          <p:cNvGrpSpPr/>
          <p:nvPr/>
        </p:nvGrpSpPr>
        <p:grpSpPr>
          <a:xfrm>
            <a:off x="15443330" y="1028700"/>
            <a:ext cx="1815970" cy="605323"/>
            <a:chOff x="0" y="0"/>
            <a:chExt cx="2421294" cy="807098"/>
          </a:xfrm>
        </p:grpSpPr>
        <p:grpSp>
          <p:nvGrpSpPr>
            <p:cNvPr id="9" name="Group 9"/>
            <p:cNvGrpSpPr/>
            <p:nvPr/>
          </p:nvGrpSpPr>
          <p:grpSpPr>
            <a:xfrm>
              <a:off x="0" y="0"/>
              <a:ext cx="1614196" cy="807098"/>
              <a:chOff x="0" y="0"/>
              <a:chExt cx="812800" cy="406400"/>
            </a:xfrm>
          </p:grpSpPr>
          <p:sp>
            <p:nvSpPr>
              <p:cNvPr id="10" name="Freeform 1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id="11" name="TextBox 11"/>
              <p:cNvSpPr txBox="1"/>
              <p:nvPr/>
            </p:nvSpPr>
            <p:spPr>
              <a:xfrm>
                <a:off x="177800" y="19050"/>
                <a:ext cx="558800" cy="387350"/>
              </a:xfrm>
              <a:prstGeom prst="rect">
                <a:avLst/>
              </a:prstGeom>
            </p:spPr>
            <p:txBody>
              <a:bodyPr lIns="50800" tIns="50800" rIns="50800" bIns="50800" rtlCol="0" anchor="ctr"/>
              <a:lstStyle/>
              <a:p>
                <a:pPr algn="ctr">
                  <a:lnSpc>
                    <a:spcPts val="2089"/>
                  </a:lnSpc>
                </a:pPr>
                <a:endParaRPr/>
              </a:p>
            </p:txBody>
          </p:sp>
        </p:grpSp>
        <p:grpSp>
          <p:nvGrpSpPr>
            <p:cNvPr id="12" name="Group 12"/>
            <p:cNvGrpSpPr/>
            <p:nvPr/>
          </p:nvGrpSpPr>
          <p:grpSpPr>
            <a:xfrm>
              <a:off x="1614196" y="0"/>
              <a:ext cx="807098" cy="807098"/>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14" name="TextBox 14"/>
              <p:cNvSpPr txBox="1"/>
              <p:nvPr/>
            </p:nvSpPr>
            <p:spPr>
              <a:xfrm>
                <a:off x="177800" y="19050"/>
                <a:ext cx="152400" cy="387350"/>
              </a:xfrm>
              <a:prstGeom prst="rect">
                <a:avLst/>
              </a:prstGeom>
            </p:spPr>
            <p:txBody>
              <a:bodyPr lIns="50800" tIns="50800" rIns="50800" bIns="50800" rtlCol="0" anchor="ctr"/>
              <a:lstStyle/>
              <a:p>
                <a:pPr algn="ctr">
                  <a:lnSpc>
                    <a:spcPts val="2089"/>
                  </a:lnSpc>
                </a:pPr>
                <a:endParaR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2263</Words>
  <Application>Microsoft Office PowerPoint</Application>
  <PresentationFormat>Custom</PresentationFormat>
  <Paragraphs>212</Paragraphs>
  <Slides>50</Slides>
  <Notes>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Open Sans 1</vt:lpstr>
      <vt:lpstr>Open Sans 2 Bold</vt:lpstr>
      <vt:lpstr>Noto Serif Display</vt:lpstr>
      <vt:lpstr>Open Sans 1 Bold</vt:lpstr>
      <vt:lpstr>Calibri</vt:lpstr>
      <vt:lpstr>Muli Bold</vt:lpstr>
      <vt:lpstr>Muli</vt:lpstr>
      <vt:lpstr>Open Sans 2 Ultra-Bold</vt:lpstr>
      <vt:lpstr>Public Sans Bold</vt:lpstr>
      <vt:lpstr>Muli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BTL - Python</dc:title>
  <cp:lastModifiedBy>Bui Van</cp:lastModifiedBy>
  <cp:revision>7</cp:revision>
  <dcterms:created xsi:type="dcterms:W3CDTF">2006-08-16T00:00:00Z</dcterms:created>
  <dcterms:modified xsi:type="dcterms:W3CDTF">2024-11-29T01:48:44Z</dcterms:modified>
  <dc:identifier>DAGWMerlF_M</dc:identifier>
</cp:coreProperties>
</file>